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4" r:id="rId7"/>
    <p:sldId id="262" r:id="rId8"/>
    <p:sldId id="265" r:id="rId9"/>
    <p:sldId id="266" r:id="rId10"/>
    <p:sldId id="269" r:id="rId11"/>
    <p:sldId id="270" r:id="rId12"/>
    <p:sldId id="271" r:id="rId13"/>
    <p:sldId id="272" r:id="rId14"/>
    <p:sldId id="273" r:id="rId15"/>
    <p:sldId id="274" r:id="rId16"/>
    <p:sldId id="275" r:id="rId17"/>
    <p:sldId id="276"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79" d="100"/>
          <a:sy n="79" d="100"/>
        </p:scale>
        <p:origin x="152"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E4E2D3A-4A9C-4DFA-898B-C893491F598A}" type="datetimeFigureOut">
              <a:rPr lang="en-IN" smtClean="0"/>
              <a:t>21-07-2022</a:t>
            </a:fld>
            <a:endParaRPr lang="en-IN"/>
          </a:p>
        </p:txBody>
      </p:sp>
      <p:sp>
        <p:nvSpPr>
          <p:cNvPr id="5" name="Footer Placeholder 4"/>
          <p:cNvSpPr>
            <a:spLocks noGrp="1"/>
          </p:cNvSpPr>
          <p:nvPr>
            <p:ph type="ftr" sz="quarter" idx="11"/>
          </p:nvPr>
        </p:nvSpPr>
        <p:spPr>
          <a:xfrm>
            <a:off x="2416500" y="329307"/>
            <a:ext cx="4973915" cy="309201"/>
          </a:xfrm>
        </p:spPr>
        <p:txBody>
          <a:bodyPr/>
          <a:lstStyle/>
          <a:p>
            <a:endParaRPr lang="en-IN"/>
          </a:p>
        </p:txBody>
      </p:sp>
      <p:sp>
        <p:nvSpPr>
          <p:cNvPr id="6" name="Slide Number Placeholder 5"/>
          <p:cNvSpPr>
            <a:spLocks noGrp="1"/>
          </p:cNvSpPr>
          <p:nvPr>
            <p:ph type="sldNum" sz="quarter" idx="12"/>
          </p:nvPr>
        </p:nvSpPr>
        <p:spPr>
          <a:xfrm>
            <a:off x="1437664" y="798973"/>
            <a:ext cx="811019" cy="503578"/>
          </a:xfrm>
        </p:spPr>
        <p:txBody>
          <a:bodyPr/>
          <a:lstStyle/>
          <a:p>
            <a:fld id="{0D8E74C2-FF28-4993-ACF4-0F200908ECE6}" type="slidenum">
              <a:rPr lang="en-IN" smtClean="0"/>
              <a:t>‹#›</a:t>
            </a:fld>
            <a:endParaRPr lang="en-IN"/>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9406271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E4E2D3A-4A9C-4DFA-898B-C893491F598A}" type="datetimeFigureOut">
              <a:rPr lang="en-IN" smtClean="0"/>
              <a:t>21-07-2022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D8E74C2-FF28-4993-ACF4-0F200908ECE6}" type="slidenum">
              <a:rPr lang="en-IN" smtClean="0"/>
              <a:t>‹#›</a:t>
            </a:fld>
            <a:endParaRPr lang="en-IN"/>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165659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E4E2D3A-4A9C-4DFA-898B-C893491F598A}" type="datetimeFigureOut">
              <a:rPr lang="en-IN" smtClean="0"/>
              <a:t>21-07-2022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D8E74C2-FF28-4993-ACF4-0F200908ECE6}" type="slidenum">
              <a:rPr lang="en-IN" smtClean="0"/>
              <a:t>‹#›</a:t>
            </a:fld>
            <a:endParaRPr lang="en-IN"/>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5245434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E4E2D3A-4A9C-4DFA-898B-C893491F598A}" type="datetimeFigureOut">
              <a:rPr lang="en-IN" smtClean="0"/>
              <a:t>21-07-2022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0D8E74C2-FF28-4993-ACF4-0F200908ECE6}" type="slidenum">
              <a:rPr lang="en-IN" smtClean="0"/>
              <a:t>‹#›</a:t>
            </a:fld>
            <a:endParaRPr lang="en-IN"/>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7893006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E4E2D3A-4A9C-4DFA-898B-C893491F598A}" type="datetimeFigureOut">
              <a:rPr lang="en-IN" smtClean="0"/>
              <a:t>21-07-2022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0D8E74C2-FF28-4993-ACF4-0F200908ECE6}" type="slidenum">
              <a:rPr lang="en-IN" smtClean="0"/>
              <a:t>‹#›</a:t>
            </a:fld>
            <a:endParaRPr lang="en-IN"/>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0257311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E4E2D3A-4A9C-4DFA-898B-C893491F598A}" type="datetimeFigureOut">
              <a:rPr lang="en-IN" smtClean="0"/>
              <a:t>21-07-2022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0D8E74C2-FF28-4993-ACF4-0F200908ECE6}" type="slidenum">
              <a:rPr lang="en-IN" smtClean="0"/>
              <a:t>‹#›</a:t>
            </a:fld>
            <a:endParaRPr lang="en-IN"/>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9439576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E4E2D3A-4A9C-4DFA-898B-C893491F598A}" type="datetimeFigureOut">
              <a:rPr lang="en-IN" smtClean="0"/>
              <a:t>21-07-2022</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0D8E74C2-FF28-4993-ACF4-0F200908ECE6}" type="slidenum">
              <a:rPr lang="en-IN" smtClean="0"/>
              <a:t>‹#›</a:t>
            </a:fld>
            <a:endParaRPr lang="en-IN"/>
          </a:p>
        </p:txBody>
      </p:sp>
    </p:spTree>
    <p:extLst>
      <p:ext uri="{BB962C8B-B14F-4D97-AF65-F5344CB8AC3E}">
        <p14:creationId xmlns:p14="http://schemas.microsoft.com/office/powerpoint/2010/main" val="3872947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E4E2D3A-4A9C-4DFA-898B-C893491F598A}" type="datetimeFigureOut">
              <a:rPr lang="en-IN" smtClean="0"/>
              <a:t>21-07-2022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0D8E74C2-FF28-4993-ACF4-0F200908ECE6}" type="slidenum">
              <a:rPr lang="en-IN" smtClean="0"/>
              <a:t>‹#›</a:t>
            </a:fld>
            <a:endParaRPr lang="en-IN"/>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7556926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1E4E2D3A-4A9C-4DFA-898B-C893491F598A}" type="datetimeFigureOut">
              <a:rPr lang="en-IN" smtClean="0"/>
              <a:t>21-07-2022</a:t>
            </a:fld>
            <a:endParaRPr lang="en-IN"/>
          </a:p>
        </p:txBody>
      </p:sp>
      <p:sp>
        <p:nvSpPr>
          <p:cNvPr id="6" name="Footer Placeholder 5"/>
          <p:cNvSpPr>
            <a:spLocks noGrp="1"/>
          </p:cNvSpPr>
          <p:nvPr>
            <p:ph type="ftr" sz="quarter" idx="11"/>
          </p:nvPr>
        </p:nvSpPr>
        <p:spPr>
          <a:xfrm>
            <a:off x="1447382" y="318640"/>
            <a:ext cx="5541004" cy="320931"/>
          </a:xfrm>
        </p:spPr>
        <p:txBody>
          <a:bodyPr/>
          <a:lstStyle/>
          <a:p>
            <a:endParaRPr lang="en-IN"/>
          </a:p>
        </p:txBody>
      </p:sp>
      <p:sp>
        <p:nvSpPr>
          <p:cNvPr id="7" name="Slide Number Placeholder 6"/>
          <p:cNvSpPr>
            <a:spLocks noGrp="1"/>
          </p:cNvSpPr>
          <p:nvPr>
            <p:ph type="sldNum" sz="quarter" idx="12"/>
          </p:nvPr>
        </p:nvSpPr>
        <p:spPr/>
        <p:txBody>
          <a:bodyPr/>
          <a:lstStyle/>
          <a:p>
            <a:fld id="{0D8E74C2-FF28-4993-ACF4-0F200908ECE6}" type="slidenum">
              <a:rPr lang="en-IN" smtClean="0"/>
              <a:t>‹#›</a:t>
            </a:fld>
            <a:endParaRPr lang="en-IN"/>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3733382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E4E2D3A-4A9C-4DFA-898B-C893491F598A}" type="datetimeFigureOut">
              <a:rPr lang="en-IN" smtClean="0"/>
              <a:t>21-07-2022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D8E74C2-FF28-4993-ACF4-0F200908ECE6}" type="slidenum">
              <a:rPr lang="en-IN" smtClean="0"/>
              <a:t>‹#›</a:t>
            </a:fld>
            <a:endParaRPr lang="en-IN"/>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4963861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E4E2D3A-4A9C-4DFA-898B-C893491F598A}" type="datetimeFigureOut">
              <a:rPr lang="en-IN" smtClean="0"/>
              <a:t>21-07-2022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D8E74C2-FF28-4993-ACF4-0F200908ECE6}" type="slidenum">
              <a:rPr lang="en-IN" smtClean="0"/>
              <a:t>‹#›</a:t>
            </a:fld>
            <a:endParaRPr lang="en-IN"/>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3322635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1E4E2D3A-4A9C-4DFA-898B-C893491F598A}" type="datetimeFigureOut">
              <a:rPr lang="en-IN" smtClean="0"/>
              <a:t>21-07-2022</a:t>
            </a:fld>
            <a:endParaRPr lang="en-IN"/>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0D8E74C2-FF28-4993-ACF4-0F200908ECE6}" type="slidenum">
              <a:rPr lang="en-IN" smtClean="0"/>
              <a:t>‹#›</a:t>
            </a:fld>
            <a:endParaRPr lang="en-IN"/>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3757768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D62FFC-14AB-168D-BDCA-C3639F229046}"/>
              </a:ext>
            </a:extLst>
          </p:cNvPr>
          <p:cNvSpPr>
            <a:spLocks noGrp="1"/>
          </p:cNvSpPr>
          <p:nvPr>
            <p:ph type="ctrTitle"/>
          </p:nvPr>
        </p:nvSpPr>
        <p:spPr/>
        <p:txBody>
          <a:bodyPr>
            <a:normAutofit/>
          </a:bodyPr>
          <a:lstStyle/>
          <a:p>
            <a:r>
              <a:rPr lang="en-IN" sz="7200" b="1" dirty="0">
                <a:solidFill>
                  <a:schemeClr val="tx2"/>
                </a:solidFill>
              </a:rPr>
              <a:t>CASTE</a:t>
            </a:r>
          </a:p>
        </p:txBody>
      </p:sp>
      <p:sp>
        <p:nvSpPr>
          <p:cNvPr id="3" name="Subtitle 2">
            <a:extLst>
              <a:ext uri="{FF2B5EF4-FFF2-40B4-BE49-F238E27FC236}">
                <a16:creationId xmlns:a16="http://schemas.microsoft.com/office/drawing/2014/main" id="{070732A5-F94E-3094-D56C-BC976F534064}"/>
              </a:ext>
            </a:extLst>
          </p:cNvPr>
          <p:cNvSpPr>
            <a:spLocks noGrp="1"/>
          </p:cNvSpPr>
          <p:nvPr>
            <p:ph type="subTitle" idx="1"/>
          </p:nvPr>
        </p:nvSpPr>
        <p:spPr>
          <a:xfrm>
            <a:off x="2417780" y="3514272"/>
            <a:ext cx="8637072" cy="1300489"/>
          </a:xfrm>
        </p:spPr>
        <p:txBody>
          <a:bodyPr>
            <a:normAutofit fontScale="85000" lnSpcReduction="10000"/>
          </a:bodyPr>
          <a:lstStyle/>
          <a:p>
            <a:r>
              <a:rPr lang="en-US" dirty="0"/>
              <a:t> </a:t>
            </a:r>
            <a:r>
              <a:rPr lang="en-US" dirty="0">
                <a:solidFill>
                  <a:srgbClr val="C00000"/>
                </a:solidFill>
              </a:rPr>
              <a:t>A caste may be defined as a “collection of families or groups of families bearing a common name which usually denotes or is associated with a specific occupation; claiming common descent from a mythical ancestor, human and divine; professing to follow the same calling and forming a single homogeneous community</a:t>
            </a:r>
            <a:r>
              <a:rPr lang="en-US" dirty="0">
                <a:solidFill>
                  <a:schemeClr val="accent5"/>
                </a:solidFill>
              </a:rPr>
              <a:t>.”</a:t>
            </a:r>
            <a:endParaRPr lang="en-IN" dirty="0">
              <a:solidFill>
                <a:schemeClr val="accent5"/>
              </a:solidFill>
            </a:endParaRPr>
          </a:p>
        </p:txBody>
      </p:sp>
    </p:spTree>
    <p:extLst>
      <p:ext uri="{BB962C8B-B14F-4D97-AF65-F5344CB8AC3E}">
        <p14:creationId xmlns:p14="http://schemas.microsoft.com/office/powerpoint/2010/main" val="20995193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830ED6E-72E6-C6C4-7C2E-D7F4B626E1FA}"/>
              </a:ext>
            </a:extLst>
          </p:cNvPr>
          <p:cNvSpPr txBox="1"/>
          <p:nvPr/>
        </p:nvSpPr>
        <p:spPr>
          <a:xfrm>
            <a:off x="221381" y="134754"/>
            <a:ext cx="9974584" cy="5632311"/>
          </a:xfrm>
          <a:prstGeom prst="rect">
            <a:avLst/>
          </a:prstGeom>
          <a:noFill/>
        </p:spPr>
        <p:txBody>
          <a:bodyPr wrap="square" rtlCol="0">
            <a:spAutoFit/>
          </a:bodyPr>
          <a:lstStyle/>
          <a:p>
            <a:r>
              <a:rPr lang="en-US" sz="2400" b="1" u="sng" dirty="0">
                <a:solidFill>
                  <a:srgbClr val="C00000"/>
                </a:solidFill>
              </a:rPr>
              <a:t>DEFINATIONS CASTE</a:t>
            </a:r>
          </a:p>
          <a:p>
            <a:endParaRPr lang="en-US" dirty="0"/>
          </a:p>
          <a:p>
            <a:r>
              <a:rPr lang="en-US" sz="2000" b="1" u="sng" dirty="0">
                <a:solidFill>
                  <a:srgbClr val="C00000"/>
                </a:solidFill>
              </a:rPr>
              <a:t>Sir Herbert Risely</a:t>
            </a:r>
          </a:p>
          <a:p>
            <a:r>
              <a:rPr lang="en-US" sz="2000" dirty="0"/>
              <a:t>Caste is a “collection of families, bearing a common name, claiming a common descent, from a mythical ancestor, human and divine, professing to follow the same heredi­tary calling and regarded by those who are competent to give an opinion as forming a single homo­geneous community.”</a:t>
            </a:r>
          </a:p>
          <a:p>
            <a:r>
              <a:rPr lang="en-US" sz="2000" b="1" u="sng" dirty="0">
                <a:solidFill>
                  <a:srgbClr val="C00000"/>
                </a:solidFill>
              </a:rPr>
              <a:t>Charles Cooley </a:t>
            </a:r>
          </a:p>
          <a:p>
            <a:r>
              <a:rPr lang="en-US" sz="2000" dirty="0"/>
              <a:t> "When a class is somewhat strictly hereditary, we may call it a caste.“</a:t>
            </a:r>
          </a:p>
          <a:p>
            <a:endParaRPr lang="en-IN" sz="2000" dirty="0"/>
          </a:p>
          <a:p>
            <a:r>
              <a:rPr lang="en-IN" sz="2000" b="1" u="sng" dirty="0">
                <a:solidFill>
                  <a:srgbClr val="C00000"/>
                </a:solidFill>
              </a:rPr>
              <a:t>Kelelkar</a:t>
            </a:r>
          </a:p>
          <a:p>
            <a:r>
              <a:rPr lang="en-US" sz="2000" dirty="0"/>
              <a:t>'Caste is a social group having two characteristics (a) membership is confined to those who are born of members &amp; includes all persons no born (b) the members are forbidden by an inexorable social law to marry outside the group.“</a:t>
            </a:r>
          </a:p>
          <a:p>
            <a:endParaRPr lang="en-US" sz="2000" dirty="0"/>
          </a:p>
          <a:p>
            <a:r>
              <a:rPr lang="en-US" sz="2000" b="1" u="sng" dirty="0">
                <a:solidFill>
                  <a:srgbClr val="C00000"/>
                </a:solidFill>
              </a:rPr>
              <a:t>Mazumdar &amp; Madan </a:t>
            </a:r>
          </a:p>
          <a:p>
            <a:r>
              <a:rPr lang="en-US" sz="2000" dirty="0"/>
              <a:t> 'Caste is a closed </a:t>
            </a:r>
            <a:r>
              <a:rPr lang="en-US" sz="2000" dirty="0" err="1"/>
              <a:t>class</a:t>
            </a:r>
            <a:r>
              <a:rPr lang="en-US" dirty="0" err="1"/>
              <a:t>'</a:t>
            </a:r>
            <a:endParaRPr lang="en-US" dirty="0"/>
          </a:p>
          <a:p>
            <a:endParaRPr lang="en-IN" dirty="0"/>
          </a:p>
        </p:txBody>
      </p:sp>
    </p:spTree>
    <p:extLst>
      <p:ext uri="{BB962C8B-B14F-4D97-AF65-F5344CB8AC3E}">
        <p14:creationId xmlns:p14="http://schemas.microsoft.com/office/powerpoint/2010/main" val="23977741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1581268-D6A7-8147-405A-B7308A092AF0}"/>
              </a:ext>
            </a:extLst>
          </p:cNvPr>
          <p:cNvSpPr txBox="1"/>
          <p:nvPr/>
        </p:nvSpPr>
        <p:spPr>
          <a:xfrm>
            <a:off x="288759" y="115502"/>
            <a:ext cx="9826286" cy="6063198"/>
          </a:xfrm>
          <a:prstGeom prst="rect">
            <a:avLst/>
          </a:prstGeom>
          <a:noFill/>
        </p:spPr>
        <p:txBody>
          <a:bodyPr wrap="square" rtlCol="0">
            <a:spAutoFit/>
          </a:bodyPr>
          <a:lstStyle/>
          <a:p>
            <a:r>
              <a:rPr lang="en-US" sz="2800" b="1" u="sng" dirty="0">
                <a:solidFill>
                  <a:srgbClr val="C00000"/>
                </a:solidFill>
              </a:rPr>
              <a:t>Characteristics of caste system in </a:t>
            </a:r>
            <a:r>
              <a:rPr lang="en-US" sz="2800" b="1" u="sng" dirty="0" err="1">
                <a:solidFill>
                  <a:srgbClr val="C00000"/>
                </a:solidFill>
              </a:rPr>
              <a:t>india</a:t>
            </a:r>
            <a:r>
              <a:rPr lang="en-US" sz="2800" b="1" u="sng" dirty="0">
                <a:solidFill>
                  <a:srgbClr val="C00000"/>
                </a:solidFill>
              </a:rPr>
              <a:t>:</a:t>
            </a:r>
          </a:p>
          <a:p>
            <a:endParaRPr lang="en-US" sz="2800" dirty="0"/>
          </a:p>
          <a:p>
            <a:pPr marL="342900" indent="-342900">
              <a:buAutoNum type="arabicPeriod"/>
            </a:pPr>
            <a:r>
              <a:rPr lang="en-US" sz="2800" b="1" dirty="0"/>
              <a:t>Segmental division</a:t>
            </a:r>
          </a:p>
          <a:p>
            <a:r>
              <a:rPr lang="en-US" sz="2800" b="1" u="sng" dirty="0"/>
              <a:t> </a:t>
            </a:r>
            <a:r>
              <a:rPr lang="en-US" b="1" u="sng" dirty="0"/>
              <a:t>So </a:t>
            </a:r>
            <a:r>
              <a:rPr lang="en-US" dirty="0"/>
              <a:t>far as caste system is concerned, each caste is an autonomous group independent of the other. Membership in a caste is based on birth.</a:t>
            </a:r>
          </a:p>
          <a:p>
            <a:pPr marL="285750" indent="-285750">
              <a:buFont typeface="Arial" panose="020B0604020202020204" pitchFamily="34" charset="0"/>
              <a:buChar char="•"/>
            </a:pPr>
            <a:r>
              <a:rPr lang="en-US" dirty="0"/>
              <a:t>        Hence it is unchangeable.</a:t>
            </a:r>
          </a:p>
          <a:p>
            <a:pPr marL="285750" indent="-285750">
              <a:buFont typeface="Arial" panose="020B0604020202020204" pitchFamily="34" charset="0"/>
              <a:buChar char="•"/>
            </a:pPr>
            <a:r>
              <a:rPr lang="en-US" dirty="0"/>
              <a:t>        For this reason mobility from one caste to another is impossible.  </a:t>
            </a:r>
          </a:p>
          <a:p>
            <a:pPr marL="285750" indent="-285750">
              <a:buFont typeface="Arial" panose="020B0604020202020204" pitchFamily="34" charset="0"/>
              <a:buChar char="•"/>
            </a:pPr>
            <a:r>
              <a:rPr lang="en-US" dirty="0"/>
              <a:t>        Each caste has its own way of life. It has its own rules and regulations, customs,           traditions, practices and rituals. </a:t>
            </a:r>
          </a:p>
          <a:p>
            <a:pPr marL="285750" indent="-285750">
              <a:buFont typeface="Arial" panose="020B0604020202020204" pitchFamily="34" charset="0"/>
              <a:buChar char="•"/>
            </a:pPr>
            <a:r>
              <a:rPr lang="en-US" dirty="0"/>
              <a:t>         It has its own governing body called the caste council to enforce the caste rules.</a:t>
            </a:r>
          </a:p>
          <a:p>
            <a:pPr marL="285750" indent="-285750">
              <a:buFont typeface="Arial" panose="020B0604020202020204" pitchFamily="34" charset="0"/>
              <a:buChar char="•"/>
            </a:pPr>
            <a:r>
              <a:rPr lang="en-US" dirty="0"/>
              <a:t>         In this way each caste is a social world by itself.</a:t>
            </a:r>
          </a:p>
          <a:p>
            <a:r>
              <a:rPr lang="en-US" sz="3200" dirty="0"/>
              <a:t>2.</a:t>
            </a:r>
            <a:r>
              <a:rPr lang="en-US" sz="3200" b="1" dirty="0"/>
              <a:t> </a:t>
            </a:r>
            <a:r>
              <a:rPr lang="en-US" sz="2800" b="1" dirty="0"/>
              <a:t>Hierarchy</a:t>
            </a:r>
          </a:p>
          <a:p>
            <a:r>
              <a:rPr lang="en-US" sz="2800" b="1" dirty="0"/>
              <a:t>    </a:t>
            </a:r>
            <a:r>
              <a:rPr lang="en-US" dirty="0"/>
              <a:t>The caste system is hierarchical in nature. </a:t>
            </a:r>
          </a:p>
          <a:p>
            <a:pPr marL="285750" indent="-285750">
              <a:buFont typeface="Arial" panose="020B0604020202020204" pitchFamily="34" charset="0"/>
              <a:buChar char="•"/>
            </a:pPr>
            <a:r>
              <a:rPr lang="en-US" dirty="0"/>
              <a:t>It comprises four varnas or castes.</a:t>
            </a:r>
          </a:p>
          <a:p>
            <a:pPr marL="285750" indent="-285750">
              <a:buFont typeface="Arial" panose="020B0604020202020204" pitchFamily="34" charset="0"/>
              <a:buChar char="•"/>
            </a:pPr>
            <a:r>
              <a:rPr lang="en-US" dirty="0"/>
              <a:t> These in descending order of ranking are Brahmins, Kshatriyas, Vaishyas and Shudras.</a:t>
            </a:r>
          </a:p>
          <a:p>
            <a:pPr marL="285750" indent="-285750">
              <a:buFont typeface="Arial" panose="020B0604020202020204" pitchFamily="34" charset="0"/>
              <a:buChar char="•"/>
            </a:pPr>
            <a:r>
              <a:rPr lang="en-US" dirty="0"/>
              <a:t> There are many castes between the two extremes-the Brahmins and the Shudras. </a:t>
            </a:r>
          </a:p>
          <a:p>
            <a:pPr marL="285750" indent="-285750">
              <a:buFont typeface="Arial" panose="020B0604020202020204" pitchFamily="34" charset="0"/>
              <a:buChar char="•"/>
            </a:pPr>
            <a:r>
              <a:rPr lang="en-US" dirty="0"/>
              <a:t>Their social status depends upon their distance from the Brahmins.</a:t>
            </a:r>
          </a:p>
          <a:p>
            <a:endParaRPr lang="en-IN" dirty="0"/>
          </a:p>
        </p:txBody>
      </p:sp>
    </p:spTree>
    <p:extLst>
      <p:ext uri="{BB962C8B-B14F-4D97-AF65-F5344CB8AC3E}">
        <p14:creationId xmlns:p14="http://schemas.microsoft.com/office/powerpoint/2010/main" val="34321747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3DD880C-8B07-D9EB-7A78-D633D0D194CD}"/>
              </a:ext>
            </a:extLst>
          </p:cNvPr>
          <p:cNvSpPr txBox="1"/>
          <p:nvPr/>
        </p:nvSpPr>
        <p:spPr>
          <a:xfrm>
            <a:off x="163629" y="0"/>
            <a:ext cx="9885146" cy="6771084"/>
          </a:xfrm>
          <a:prstGeom prst="rect">
            <a:avLst/>
          </a:prstGeom>
          <a:noFill/>
        </p:spPr>
        <p:txBody>
          <a:bodyPr wrap="square" rtlCol="0">
            <a:spAutoFit/>
          </a:bodyPr>
          <a:lstStyle/>
          <a:p>
            <a:r>
              <a:rPr lang="en-US" sz="3200" b="1" u="sng" dirty="0">
                <a:solidFill>
                  <a:srgbClr val="C00000"/>
                </a:solidFill>
              </a:rPr>
              <a:t>Endogamy</a:t>
            </a:r>
          </a:p>
          <a:p>
            <a:r>
              <a:rPr lang="en-US" b="1" dirty="0"/>
              <a:t>Westermarck regards endogamy as the essence of the caste system</a:t>
            </a:r>
            <a:r>
              <a:rPr lang="en-US" dirty="0"/>
              <a:t>.  </a:t>
            </a:r>
          </a:p>
          <a:p>
            <a:r>
              <a:rPr lang="en-US" dirty="0"/>
              <a:t> Endogamy refers to </a:t>
            </a:r>
            <a:r>
              <a:rPr lang="en-US" b="1" dirty="0"/>
              <a:t>marriage within the caste</a:t>
            </a:r>
            <a:r>
              <a:rPr lang="en-US" dirty="0"/>
              <a:t>.(The principle of endogamy forbids its members to marry outside the caste). </a:t>
            </a:r>
          </a:p>
          <a:p>
            <a:r>
              <a:rPr lang="en-US" dirty="0"/>
              <a:t>The </a:t>
            </a:r>
            <a:r>
              <a:rPr lang="en-US" b="1" dirty="0"/>
              <a:t>violation </a:t>
            </a:r>
            <a:r>
              <a:rPr lang="en-US" dirty="0"/>
              <a:t>of the rule of endogamy </a:t>
            </a:r>
            <a:r>
              <a:rPr lang="en-US" b="1" dirty="0"/>
              <a:t>would mean ostracism </a:t>
            </a:r>
            <a:r>
              <a:rPr lang="en-US" dirty="0"/>
              <a:t>and loss of caste. </a:t>
            </a:r>
          </a:p>
          <a:p>
            <a:r>
              <a:rPr lang="en-US" sz="3200" b="1" u="sng" dirty="0">
                <a:solidFill>
                  <a:srgbClr val="C00000"/>
                </a:solidFill>
              </a:rPr>
              <a:t>Occupation</a:t>
            </a:r>
          </a:p>
          <a:p>
            <a:r>
              <a:rPr lang="en-US" dirty="0"/>
              <a:t>Caste system is characterized by fixity of occupation. Occupations are hereditary and the members of a caste are expected to follow their traditional occupation without fail.</a:t>
            </a:r>
          </a:p>
          <a:p>
            <a:r>
              <a:rPr lang="en-US" sz="3200" b="1" u="sng" dirty="0">
                <a:solidFill>
                  <a:srgbClr val="C00000"/>
                </a:solidFill>
              </a:rPr>
              <a:t>Commensality</a:t>
            </a:r>
          </a:p>
          <a:p>
            <a:r>
              <a:rPr lang="en-US" dirty="0"/>
              <a:t>Commensality refers to the beliefs, practices, rules and regulations that determine inter-caste relationships and are observed with regard to the </a:t>
            </a:r>
            <a:r>
              <a:rPr lang="en-US" b="1" dirty="0"/>
              <a:t>kind of food and water </a:t>
            </a:r>
            <a:r>
              <a:rPr lang="en-US" dirty="0"/>
              <a:t>taken</a:t>
            </a:r>
          </a:p>
          <a:p>
            <a:r>
              <a:rPr lang="en-US" dirty="0"/>
              <a:t> The members of a caste accept </a:t>
            </a:r>
            <a:r>
              <a:rPr lang="en-US" b="1" dirty="0"/>
              <a:t>‘</a:t>
            </a:r>
            <a:r>
              <a:rPr lang="en-US" b="1" dirty="0" err="1"/>
              <a:t>kachcha</a:t>
            </a:r>
            <a:r>
              <a:rPr lang="en-US" b="1" dirty="0"/>
              <a:t> food’ only </a:t>
            </a:r>
            <a:r>
              <a:rPr lang="en-US" dirty="0"/>
              <a:t>from either their own caste or castes ritually higher than their own.</a:t>
            </a:r>
          </a:p>
          <a:p>
            <a:r>
              <a:rPr lang="en-US" sz="3200" b="1" u="sng" dirty="0">
                <a:solidFill>
                  <a:srgbClr val="C00000"/>
                </a:solidFill>
              </a:rPr>
              <a:t>Purity and Pollution</a:t>
            </a:r>
            <a:r>
              <a:rPr lang="en-US" dirty="0"/>
              <a:t>:</a:t>
            </a:r>
          </a:p>
          <a:p>
            <a:r>
              <a:rPr lang="en-US" dirty="0"/>
              <a:t>The caste system is said to be founded on the concepts of purity and pollution. The concepts of purity and pollution provide one of the main criteria for determining the position of a caste or sub-caste in the hierarchical order.</a:t>
            </a:r>
          </a:p>
          <a:p>
            <a:endParaRPr lang="en-US" dirty="0"/>
          </a:p>
          <a:p>
            <a:r>
              <a:rPr lang="en-US" dirty="0"/>
              <a:t>The Brahmin is said to be the purest group. He is placed at the zenith of the caste hierarchy. On the other hand, Harijans, not included in the Varna scheme are considered as the most polluting and rank the lowest.</a:t>
            </a:r>
            <a:endParaRPr lang="en-IN" dirty="0"/>
          </a:p>
        </p:txBody>
      </p:sp>
    </p:spTree>
    <p:extLst>
      <p:ext uri="{BB962C8B-B14F-4D97-AF65-F5344CB8AC3E}">
        <p14:creationId xmlns:p14="http://schemas.microsoft.com/office/powerpoint/2010/main" val="15558523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11A37EB-0C43-E8E1-B7D5-5761D37D342F}"/>
              </a:ext>
            </a:extLst>
          </p:cNvPr>
          <p:cNvSpPr txBox="1"/>
          <p:nvPr/>
        </p:nvSpPr>
        <p:spPr>
          <a:xfrm flipH="1">
            <a:off x="134754" y="0"/>
            <a:ext cx="10740942" cy="6217087"/>
          </a:xfrm>
          <a:prstGeom prst="rect">
            <a:avLst/>
          </a:prstGeom>
          <a:noFill/>
        </p:spPr>
        <p:txBody>
          <a:bodyPr wrap="square" rtlCol="0">
            <a:spAutoFit/>
          </a:bodyPr>
          <a:lstStyle/>
          <a:p>
            <a:r>
              <a:rPr lang="en-US" sz="3200" b="1" u="sng" dirty="0"/>
              <a:t>Purity and Pollution</a:t>
            </a:r>
          </a:p>
          <a:p>
            <a:pPr marL="285750" indent="-285750">
              <a:buFont typeface="Arial" panose="020B0604020202020204" pitchFamily="34" charset="0"/>
              <a:buChar char="•"/>
            </a:pPr>
            <a:r>
              <a:rPr lang="en-US" sz="2000" dirty="0"/>
              <a:t>The caste system is said to be founded on the concepts of purity and pollution. </a:t>
            </a:r>
          </a:p>
          <a:p>
            <a:pPr marL="285750" indent="-285750">
              <a:buFont typeface="Arial" panose="020B0604020202020204" pitchFamily="34" charset="0"/>
              <a:buChar char="•"/>
            </a:pPr>
            <a:r>
              <a:rPr lang="en-US" sz="2000" dirty="0"/>
              <a:t> The concepts of purity and pollution provide one of the main criteria for determining the position of a caste or sub-caste in the hierarchical order.</a:t>
            </a:r>
          </a:p>
          <a:p>
            <a:pPr marL="285750" indent="-285750">
              <a:buFont typeface="Arial" panose="020B0604020202020204" pitchFamily="34" charset="0"/>
              <a:buChar char="•"/>
            </a:pPr>
            <a:r>
              <a:rPr lang="en-US" sz="2000" dirty="0"/>
              <a:t>The Brahmin is said to be the purest group. He is placed at the zenith of the caste hierarchy</a:t>
            </a:r>
            <a:r>
              <a:rPr lang="en-US" dirty="0"/>
              <a:t>.</a:t>
            </a:r>
          </a:p>
          <a:p>
            <a:r>
              <a:rPr lang="en-US" sz="3200" b="1" u="sng" dirty="0"/>
              <a:t>Caste Panchayat</a:t>
            </a:r>
            <a:endParaRPr lang="en-US" dirty="0"/>
          </a:p>
          <a:p>
            <a:pPr marL="285750" indent="-285750">
              <a:buFont typeface="Arial" panose="020B0604020202020204" pitchFamily="34" charset="0"/>
              <a:buChar char="•"/>
            </a:pPr>
            <a:r>
              <a:rPr lang="en-US" sz="2000" dirty="0"/>
              <a:t>The Caste Panchayat is concerned with all matters belonging to the code and discipline of the caste.</a:t>
            </a:r>
          </a:p>
          <a:p>
            <a:pPr marL="285750" indent="-285750">
              <a:buFont typeface="Arial" panose="020B0604020202020204" pitchFamily="34" charset="0"/>
              <a:buChar char="•"/>
            </a:pPr>
            <a:r>
              <a:rPr lang="en-US" sz="2000" dirty="0"/>
              <a:t> The Caste Panchayat inflicts punishment on the erring members of the caste</a:t>
            </a:r>
            <a:r>
              <a:rPr lang="en-US" dirty="0"/>
              <a:t>. </a:t>
            </a:r>
          </a:p>
          <a:p>
            <a:r>
              <a:rPr lang="en-US" dirty="0"/>
              <a:t> </a:t>
            </a:r>
            <a:r>
              <a:rPr lang="en-US" sz="3200" b="1" u="sng" dirty="0"/>
              <a:t>Closed group</a:t>
            </a:r>
            <a:endParaRPr lang="en-US" b="1" u="sng" dirty="0"/>
          </a:p>
          <a:p>
            <a:pPr marL="285750" indent="-285750">
              <a:buFont typeface="Arial" panose="020B0604020202020204" pitchFamily="34" charset="0"/>
              <a:buChar char="•"/>
            </a:pPr>
            <a:r>
              <a:rPr lang="en-US" sz="2000" dirty="0"/>
              <a:t>Endogamy, fixity of occupation, heredity and unique culture combined together make caste a closed group. </a:t>
            </a:r>
          </a:p>
          <a:p>
            <a:pPr marL="285750" indent="-285750">
              <a:buFont typeface="Arial" panose="020B0604020202020204" pitchFamily="34" charset="0"/>
              <a:buChar char="•"/>
            </a:pPr>
            <a:r>
              <a:rPr lang="en-US" sz="2000" dirty="0"/>
              <a:t>According to Max Weber, “Caste is doubtlessly a closed status group</a:t>
            </a:r>
            <a:r>
              <a:rPr lang="en-US" dirty="0"/>
              <a:t>.</a:t>
            </a:r>
          </a:p>
          <a:p>
            <a:r>
              <a:rPr lang="en-US" sz="3200" dirty="0"/>
              <a:t> </a:t>
            </a:r>
            <a:r>
              <a:rPr lang="en-US" sz="3200" b="1" u="sng" dirty="0"/>
              <a:t>A particular name</a:t>
            </a:r>
            <a:endParaRPr lang="en-US" b="1" u="sng" dirty="0"/>
          </a:p>
          <a:p>
            <a:pPr marL="285750" indent="-285750">
              <a:buFont typeface="Arial" panose="020B0604020202020204" pitchFamily="34" charset="0"/>
              <a:buChar char="•"/>
            </a:pPr>
            <a:r>
              <a:rPr lang="en-US" sz="2000" dirty="0"/>
              <a:t>Every caste has a particular name. Generally the occupation of a caste is known with the help of the name of the caste</a:t>
            </a:r>
            <a:r>
              <a:rPr lang="en-US"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sng" strike="noStrike" kern="1200" cap="none" spc="0" normalizeH="0" baseline="0" noProof="0" dirty="0">
                <a:ln>
                  <a:noFill/>
                </a:ln>
                <a:solidFill>
                  <a:prstClr val="black"/>
                </a:solidFill>
                <a:effectLst/>
                <a:uLnTx/>
                <a:uFillTx/>
                <a:latin typeface="Calibri" panose="020F0502020204030204"/>
                <a:ea typeface="+mn-ea"/>
                <a:cs typeface="+mn-cs"/>
              </a:rPr>
              <a:t>Civil and religious disabilities</a:t>
            </a:r>
            <a:r>
              <a:rPr kumimoji="0" lang="en-US" sz="1800" b="1" i="0" u="sng" strike="noStrike" kern="1200" cap="none" spc="0" normalizeH="0" baseline="0" noProof="0" dirty="0">
                <a:ln>
                  <a:noFill/>
                </a:ln>
                <a:solidFill>
                  <a:prstClr val="black"/>
                </a:solidFill>
                <a:effectLst/>
                <a:uLnTx/>
                <a:uFillTx/>
                <a:latin typeface="Calibri" panose="020F0502020204030204"/>
                <a:ea typeface="+mn-ea"/>
                <a:cs typeface="+mn-cs"/>
              </a:rPr>
              <a: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The people belonging to lower castes suffer from a set of civil, social and religious disabilities</a:t>
            </a:r>
            <a:endParaRPr lang="en-US" dirty="0"/>
          </a:p>
        </p:txBody>
      </p:sp>
    </p:spTree>
    <p:extLst>
      <p:ext uri="{BB962C8B-B14F-4D97-AF65-F5344CB8AC3E}">
        <p14:creationId xmlns:p14="http://schemas.microsoft.com/office/powerpoint/2010/main" val="37789420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1FD991-6244-9E84-CA7D-72DDA878BA76}"/>
              </a:ext>
            </a:extLst>
          </p:cNvPr>
          <p:cNvSpPr>
            <a:spLocks noGrp="1"/>
          </p:cNvSpPr>
          <p:nvPr>
            <p:ph type="ctrTitle"/>
          </p:nvPr>
        </p:nvSpPr>
        <p:spPr>
          <a:xfrm>
            <a:off x="288758" y="154004"/>
            <a:ext cx="10379242" cy="3355959"/>
          </a:xfrm>
        </p:spPr>
        <p:txBody>
          <a:bodyPr>
            <a:normAutofit/>
          </a:bodyPr>
          <a:lstStyle/>
          <a:p>
            <a:r>
              <a:rPr lang="en-IN" sz="8000" b="1" u="sng" dirty="0">
                <a:solidFill>
                  <a:srgbClr val="FF0000"/>
                </a:solidFill>
              </a:rPr>
              <a:t>CLASS</a:t>
            </a:r>
          </a:p>
        </p:txBody>
      </p:sp>
    </p:spTree>
    <p:extLst>
      <p:ext uri="{BB962C8B-B14F-4D97-AF65-F5344CB8AC3E}">
        <p14:creationId xmlns:p14="http://schemas.microsoft.com/office/powerpoint/2010/main" val="15269340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CCB42BD-AE2D-CD31-2B44-5843FF56F9CA}"/>
              </a:ext>
            </a:extLst>
          </p:cNvPr>
          <p:cNvSpPr txBox="1"/>
          <p:nvPr/>
        </p:nvSpPr>
        <p:spPr>
          <a:xfrm>
            <a:off x="1229989" y="1108609"/>
            <a:ext cx="8698938" cy="4124206"/>
          </a:xfrm>
          <a:prstGeom prst="rect">
            <a:avLst/>
          </a:prstGeom>
          <a:noFill/>
        </p:spPr>
        <p:txBody>
          <a:bodyPr wrap="square" rtlCol="0">
            <a:spAutoFit/>
          </a:bodyPr>
          <a:lstStyle/>
          <a:p>
            <a:r>
              <a:rPr lang="en-IN" sz="3200" u="sng" dirty="0">
                <a:solidFill>
                  <a:srgbClr val="FF0000"/>
                </a:solidFill>
              </a:rPr>
              <a:t>DEFINATION</a:t>
            </a:r>
          </a:p>
          <a:p>
            <a:r>
              <a:rPr lang="en-US" sz="2800" dirty="0">
                <a:solidFill>
                  <a:srgbClr val="C00000"/>
                </a:solidFill>
              </a:rPr>
              <a:t>MacIver &amp; Page</a:t>
            </a:r>
            <a:r>
              <a:rPr lang="en-US" sz="2800" dirty="0"/>
              <a:t> </a:t>
            </a:r>
            <a:r>
              <a:rPr lang="en-US" dirty="0"/>
              <a:t>- </a:t>
            </a:r>
            <a:r>
              <a:rPr lang="en-US" sz="2000" dirty="0"/>
              <a:t>"A social class is any portion of community marked off the from the rest by social status in a given society</a:t>
            </a:r>
            <a:r>
              <a:rPr lang="en-US" dirty="0"/>
              <a:t>.</a:t>
            </a:r>
          </a:p>
          <a:p>
            <a:r>
              <a:rPr lang="en-US" sz="2800" dirty="0">
                <a:solidFill>
                  <a:srgbClr val="C00000"/>
                </a:solidFill>
              </a:rPr>
              <a:t>Ogburn &amp; </a:t>
            </a:r>
            <a:r>
              <a:rPr lang="en-US" sz="2800" dirty="0" err="1">
                <a:solidFill>
                  <a:srgbClr val="C00000"/>
                </a:solidFill>
              </a:rPr>
              <a:t>Nimkoff</a:t>
            </a:r>
            <a:r>
              <a:rPr lang="en-US" sz="2800" dirty="0">
                <a:solidFill>
                  <a:srgbClr val="C00000"/>
                </a:solidFill>
              </a:rPr>
              <a:t>-</a:t>
            </a:r>
            <a:r>
              <a:rPr lang="en-US" dirty="0">
                <a:solidFill>
                  <a:srgbClr val="C00000"/>
                </a:solidFill>
              </a:rPr>
              <a:t> </a:t>
            </a:r>
            <a:r>
              <a:rPr lang="en-US" dirty="0"/>
              <a:t>“</a:t>
            </a:r>
            <a:r>
              <a:rPr lang="en-US" sz="2000" dirty="0"/>
              <a:t>A social class is the aggregate of persons having essentially the same social status in a given society”.</a:t>
            </a:r>
            <a:endParaRPr lang="en-US" dirty="0"/>
          </a:p>
          <a:p>
            <a:r>
              <a:rPr lang="en-US" sz="2800" dirty="0">
                <a:solidFill>
                  <a:srgbClr val="C00000"/>
                </a:solidFill>
              </a:rPr>
              <a:t>Max weber </a:t>
            </a:r>
            <a:r>
              <a:rPr lang="en-US" dirty="0"/>
              <a:t>– </a:t>
            </a:r>
            <a:r>
              <a:rPr lang="en-US" sz="2000" dirty="0"/>
              <a:t>held that "classes are aggregate of individuals who have the same opportunities of acquiring goods”</a:t>
            </a:r>
            <a:r>
              <a:rPr lang="en-US" dirty="0"/>
              <a:t>.</a:t>
            </a:r>
          </a:p>
          <a:p>
            <a:r>
              <a:rPr lang="en-US" sz="2800" dirty="0" err="1">
                <a:solidFill>
                  <a:srgbClr val="C00000"/>
                </a:solidFill>
              </a:rPr>
              <a:t>Hobbals</a:t>
            </a:r>
            <a:r>
              <a:rPr lang="en-US" dirty="0"/>
              <a:t>  "</a:t>
            </a:r>
            <a:r>
              <a:rPr lang="en-US" sz="2000" dirty="0"/>
              <a:t>A social class is a group within a society, whose members hold a no. of distinctive status in common &amp; who trough the operation of roles associated with these status, develop are awareness of the life interest as against the unlike trait &amp; interest of other groups."</a:t>
            </a:r>
            <a:endParaRPr lang="en-IN" sz="2000" dirty="0"/>
          </a:p>
        </p:txBody>
      </p:sp>
    </p:spTree>
    <p:extLst>
      <p:ext uri="{BB962C8B-B14F-4D97-AF65-F5344CB8AC3E}">
        <p14:creationId xmlns:p14="http://schemas.microsoft.com/office/powerpoint/2010/main" val="40104732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0F702EF-A845-36CF-0DA9-EE48B5D713FD}"/>
              </a:ext>
            </a:extLst>
          </p:cNvPr>
          <p:cNvSpPr txBox="1"/>
          <p:nvPr/>
        </p:nvSpPr>
        <p:spPr>
          <a:xfrm>
            <a:off x="202131" y="462013"/>
            <a:ext cx="8593911" cy="6709529"/>
          </a:xfrm>
          <a:prstGeom prst="rect">
            <a:avLst/>
          </a:prstGeom>
          <a:noFill/>
        </p:spPr>
        <p:txBody>
          <a:bodyPr wrap="square" rtlCol="0">
            <a:spAutoFit/>
          </a:bodyPr>
          <a:lstStyle/>
          <a:p>
            <a:r>
              <a:rPr lang="en-US" sz="2800" b="1" dirty="0">
                <a:solidFill>
                  <a:srgbClr val="FF0000"/>
                </a:solidFill>
              </a:rPr>
              <a:t>Common Basis For Division Of Class</a:t>
            </a:r>
          </a:p>
          <a:p>
            <a:r>
              <a:rPr lang="en-US" sz="2400" b="1" dirty="0">
                <a:solidFill>
                  <a:srgbClr val="C00000"/>
                </a:solidFill>
              </a:rPr>
              <a:t>Wealth and Income</a:t>
            </a:r>
          </a:p>
          <a:p>
            <a:pPr marL="285750" indent="-285750">
              <a:buFont typeface="Arial" panose="020B0604020202020204" pitchFamily="34" charset="0"/>
              <a:buChar char="•"/>
            </a:pPr>
            <a:r>
              <a:rPr lang="en-US" dirty="0"/>
              <a:t> </a:t>
            </a:r>
            <a:r>
              <a:rPr lang="en-US" sz="2000" dirty="0"/>
              <a:t>Possession of substantial amount of wealth is the main characteristic distinguishing the upper class from other class group in society . </a:t>
            </a:r>
          </a:p>
          <a:p>
            <a:pPr marL="285750" indent="-285750">
              <a:buFont typeface="Arial" panose="020B0604020202020204" pitchFamily="34" charset="0"/>
              <a:buChar char="•"/>
            </a:pPr>
            <a:r>
              <a:rPr lang="en-US" sz="2000" dirty="0"/>
              <a:t>Person having more wealth and income generally have higher social position and respect in society</a:t>
            </a:r>
          </a:p>
          <a:p>
            <a:r>
              <a:rPr lang="en-US" sz="2400" b="1" dirty="0">
                <a:solidFill>
                  <a:srgbClr val="C00000"/>
                </a:solidFill>
              </a:rPr>
              <a:t>Occupation </a:t>
            </a:r>
            <a:endParaRPr lang="en-US" dirty="0"/>
          </a:p>
          <a:p>
            <a:pPr marL="285750" indent="-285750">
              <a:buFont typeface="Arial" panose="020B0604020202020204" pitchFamily="34" charset="0"/>
              <a:buChar char="•"/>
            </a:pPr>
            <a:r>
              <a:rPr lang="en-US" dirty="0"/>
              <a:t> </a:t>
            </a:r>
            <a:r>
              <a:rPr lang="en-US" sz="2000" dirty="0"/>
              <a:t>Occupation is exceedingly important aspect of social class .</a:t>
            </a:r>
          </a:p>
          <a:p>
            <a:pPr marL="285750" indent="-285750">
              <a:buFont typeface="Arial" panose="020B0604020202020204" pitchFamily="34" charset="0"/>
              <a:buChar char="•"/>
            </a:pPr>
            <a:r>
              <a:rPr lang="en-US" sz="2000" dirty="0"/>
              <a:t>Some work are more honorable than other.</a:t>
            </a:r>
          </a:p>
          <a:p>
            <a:r>
              <a:rPr lang="en-US" sz="2000" dirty="0"/>
              <a:t>     e.g. doctor ,engineers ,administrators  , professor and lawyer hold higher position then </a:t>
            </a:r>
            <a:r>
              <a:rPr lang="en-US" sz="2000" dirty="0" err="1"/>
              <a:t>labour</a:t>
            </a:r>
            <a:r>
              <a:rPr lang="en-US" sz="2000" dirty="0"/>
              <a:t> intensive profession</a:t>
            </a:r>
            <a:r>
              <a:rPr lang="en-US" dirty="0"/>
              <a:t>. </a:t>
            </a:r>
          </a:p>
          <a:p>
            <a:r>
              <a:rPr lang="en-US" sz="2400" b="1" dirty="0">
                <a:solidFill>
                  <a:srgbClr val="C00000"/>
                </a:solidFill>
              </a:rPr>
              <a:t>Education</a:t>
            </a:r>
          </a:p>
          <a:p>
            <a:pPr marL="285750" indent="-285750">
              <a:buFont typeface="Arial" panose="020B0604020202020204" pitchFamily="34" charset="0"/>
              <a:buChar char="•"/>
            </a:pPr>
            <a:r>
              <a:rPr lang="en-US" sz="2000" dirty="0"/>
              <a:t>There is a close reciprocal relationship between social class and education.</a:t>
            </a:r>
          </a:p>
          <a:p>
            <a:pPr marL="285750" indent="-285750">
              <a:buFont typeface="Arial" panose="020B0604020202020204" pitchFamily="34" charset="0"/>
              <a:buChar char="•"/>
            </a:pPr>
            <a:r>
              <a:rPr lang="en-US" sz="2000" dirty="0"/>
              <a:t>One’s extent and kind of education affect the class rank that can be secured.</a:t>
            </a:r>
          </a:p>
          <a:p>
            <a:pPr marL="285750" indent="-285750">
              <a:buFont typeface="Arial" panose="020B0604020202020204" pitchFamily="34" charset="0"/>
              <a:buChar char="•"/>
            </a:pPr>
            <a:r>
              <a:rPr lang="en-US" sz="2000" dirty="0"/>
              <a:t>Higher education gives  opportunity for upward mobility.</a:t>
            </a:r>
          </a:p>
          <a:p>
            <a:r>
              <a:rPr lang="en-US" sz="2400" b="1" dirty="0">
                <a:solidFill>
                  <a:srgbClr val="C00000"/>
                </a:solidFill>
              </a:rPr>
              <a:t>Prestige</a:t>
            </a:r>
          </a:p>
          <a:p>
            <a:pPr marL="285750" indent="-285750">
              <a:buFont typeface="Arial" panose="020B0604020202020204" pitchFamily="34" charset="0"/>
              <a:buChar char="•"/>
            </a:pPr>
            <a:r>
              <a:rPr lang="en-US" dirty="0"/>
              <a:t>It refers to respect and admiration with which occupation is regarded by society.</a:t>
            </a:r>
          </a:p>
          <a:p>
            <a:endParaRPr lang="en-US" dirty="0"/>
          </a:p>
          <a:p>
            <a:endParaRPr lang="en-US" sz="2400" dirty="0"/>
          </a:p>
          <a:p>
            <a:endParaRPr lang="en-IN" dirty="0"/>
          </a:p>
        </p:txBody>
      </p:sp>
    </p:spTree>
    <p:extLst>
      <p:ext uri="{BB962C8B-B14F-4D97-AF65-F5344CB8AC3E}">
        <p14:creationId xmlns:p14="http://schemas.microsoft.com/office/powerpoint/2010/main" val="8724089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E43EDBF-D586-2366-4985-C0116AD80467}"/>
              </a:ext>
            </a:extLst>
          </p:cNvPr>
          <p:cNvSpPr txBox="1"/>
          <p:nvPr/>
        </p:nvSpPr>
        <p:spPr>
          <a:xfrm>
            <a:off x="500514" y="510139"/>
            <a:ext cx="10140513" cy="4801314"/>
          </a:xfrm>
          <a:prstGeom prst="rect">
            <a:avLst/>
          </a:prstGeom>
          <a:noFill/>
        </p:spPr>
        <p:txBody>
          <a:bodyPr wrap="square" rtlCol="0">
            <a:spAutoFit/>
          </a:bodyPr>
          <a:lstStyle/>
          <a:p>
            <a:r>
              <a:rPr lang="en-US" sz="2800" b="1" dirty="0">
                <a:solidFill>
                  <a:srgbClr val="FF0000"/>
                </a:solidFill>
              </a:rPr>
              <a:t>Characteristic of class</a:t>
            </a:r>
          </a:p>
          <a:p>
            <a:endParaRPr lang="en-US" dirty="0"/>
          </a:p>
          <a:p>
            <a:pPr marL="285750" indent="-285750">
              <a:buFont typeface="Arial" panose="020B0604020202020204" pitchFamily="34" charset="0"/>
              <a:buChar char="•"/>
            </a:pPr>
            <a:r>
              <a:rPr lang="en-US" sz="2000" dirty="0"/>
              <a:t>Class system is based on </a:t>
            </a:r>
            <a:r>
              <a:rPr lang="en-US" sz="2000" b="1" dirty="0"/>
              <a:t>occupation, wealth, education</a:t>
            </a:r>
            <a:r>
              <a:rPr lang="en-US" sz="2000" dirty="0"/>
              <a:t>.</a:t>
            </a:r>
          </a:p>
          <a:p>
            <a:pPr marL="285750" indent="-285750">
              <a:buFont typeface="Arial" panose="020B0604020202020204" pitchFamily="34" charset="0"/>
              <a:buChar char="•"/>
            </a:pPr>
            <a:r>
              <a:rPr lang="en-US" sz="2000" dirty="0"/>
              <a:t>Hierarchy of status group. In general there are 3 class – </a:t>
            </a:r>
            <a:r>
              <a:rPr lang="en-US" sz="2000" b="1" dirty="0"/>
              <a:t>upper middle &amp; lower</a:t>
            </a:r>
            <a:r>
              <a:rPr lang="en-US" sz="2000" dirty="0"/>
              <a:t>. Status, prestige &amp; role is attached. Upper class are less in no in comparison to the other . </a:t>
            </a:r>
          </a:p>
          <a:p>
            <a:pPr marL="285750" indent="-285750">
              <a:buFont typeface="Arial" panose="020B0604020202020204" pitchFamily="34" charset="0"/>
              <a:buChar char="•"/>
            </a:pPr>
            <a:r>
              <a:rPr lang="en-US" sz="2000" b="1" dirty="0"/>
              <a:t>Feeling of superiority &amp; inferiority</a:t>
            </a:r>
            <a:r>
              <a:rPr lang="en-US" sz="2000" dirty="0"/>
              <a:t>. In these 3 classes there are such feelings the upper class people feel they are superior to the other. </a:t>
            </a:r>
          </a:p>
          <a:p>
            <a:pPr marL="285750" indent="-285750">
              <a:buFont typeface="Arial" panose="020B0604020202020204" pitchFamily="34" charset="0"/>
              <a:buChar char="•"/>
            </a:pPr>
            <a:r>
              <a:rPr lang="en-US" sz="2000" b="1" dirty="0"/>
              <a:t>Class consciousness </a:t>
            </a:r>
            <a:r>
              <a:rPr lang="en-US" sz="2000" dirty="0"/>
              <a:t>– wherever a class is formed this feeling a consciousness is a must. There should be feeling of in group.</a:t>
            </a:r>
          </a:p>
          <a:p>
            <a:pPr marL="285750" indent="-285750">
              <a:buFont typeface="Arial" panose="020B0604020202020204" pitchFamily="34" charset="0"/>
              <a:buChar char="•"/>
            </a:pPr>
            <a:r>
              <a:rPr lang="en-US" sz="2000" b="1" dirty="0"/>
              <a:t>Sub-classes</a:t>
            </a:r>
            <a:r>
              <a:rPr lang="en-US" sz="2000" dirty="0"/>
              <a:t>, class is divided into different groups. Similar to caste system, the class system is divided.</a:t>
            </a:r>
          </a:p>
          <a:p>
            <a:pPr marL="285750" indent="-285750">
              <a:buFont typeface="Arial" panose="020B0604020202020204" pitchFamily="34" charset="0"/>
              <a:buChar char="•"/>
            </a:pPr>
            <a:r>
              <a:rPr lang="en-US" sz="2000" dirty="0"/>
              <a:t>Class system is an </a:t>
            </a:r>
            <a:r>
              <a:rPr lang="en-US" sz="2000" b="1" dirty="0"/>
              <a:t>open system</a:t>
            </a:r>
            <a:r>
              <a:rPr lang="en-US" sz="2000" dirty="0"/>
              <a:t>.</a:t>
            </a:r>
          </a:p>
          <a:p>
            <a:pPr marL="285750" indent="-285750">
              <a:buFont typeface="Arial" panose="020B0604020202020204" pitchFamily="34" charset="0"/>
              <a:buChar char="•"/>
            </a:pPr>
            <a:r>
              <a:rPr lang="en-US" sz="2000" dirty="0"/>
              <a:t>There's </a:t>
            </a:r>
            <a:r>
              <a:rPr lang="en-US" sz="2000" b="1" dirty="0"/>
              <a:t>social restriction </a:t>
            </a:r>
            <a:r>
              <a:rPr lang="en-US" sz="2000" dirty="0"/>
              <a:t>in this too. In general there is endogamy in a class. To maintain their status &amp; position they mix among themselves &amp; it is seldom that marriage between upper &amp; lower class is wished. </a:t>
            </a:r>
          </a:p>
        </p:txBody>
      </p:sp>
    </p:spTree>
    <p:extLst>
      <p:ext uri="{BB962C8B-B14F-4D97-AF65-F5344CB8AC3E}">
        <p14:creationId xmlns:p14="http://schemas.microsoft.com/office/powerpoint/2010/main" val="20176461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5AEA4D-840F-8693-0E29-5AE1401A206F}"/>
              </a:ext>
            </a:extLst>
          </p:cNvPr>
          <p:cNvSpPr>
            <a:spLocks noGrp="1"/>
          </p:cNvSpPr>
          <p:nvPr>
            <p:ph type="title"/>
          </p:nvPr>
        </p:nvSpPr>
        <p:spPr/>
        <p:txBody>
          <a:bodyPr/>
          <a:lstStyle/>
          <a:p>
            <a:r>
              <a:rPr lang="en-IN" b="1" dirty="0">
                <a:solidFill>
                  <a:srgbClr val="FF0000"/>
                </a:solidFill>
              </a:rPr>
              <a:t>Caste                                        Class</a:t>
            </a:r>
          </a:p>
        </p:txBody>
      </p:sp>
      <p:sp>
        <p:nvSpPr>
          <p:cNvPr id="3" name="Content Placeholder 2">
            <a:extLst>
              <a:ext uri="{FF2B5EF4-FFF2-40B4-BE49-F238E27FC236}">
                <a16:creationId xmlns:a16="http://schemas.microsoft.com/office/drawing/2014/main" id="{E6F8100F-49DF-3596-6811-05768656FCB0}"/>
              </a:ext>
            </a:extLst>
          </p:cNvPr>
          <p:cNvSpPr>
            <a:spLocks noGrp="1"/>
          </p:cNvSpPr>
          <p:nvPr>
            <p:ph sz="half" idx="1"/>
          </p:nvPr>
        </p:nvSpPr>
        <p:spPr/>
        <p:txBody>
          <a:bodyPr/>
          <a:lstStyle/>
          <a:p>
            <a:r>
              <a:rPr lang="en-IN" dirty="0"/>
              <a:t>Based on </a:t>
            </a:r>
            <a:r>
              <a:rPr lang="en-IN" b="1" dirty="0"/>
              <a:t>birth</a:t>
            </a:r>
          </a:p>
          <a:p>
            <a:r>
              <a:rPr lang="en-IN" dirty="0"/>
              <a:t>Caste is a </a:t>
            </a:r>
            <a:r>
              <a:rPr lang="en-IN" b="1" dirty="0"/>
              <a:t>closed system</a:t>
            </a:r>
          </a:p>
          <a:p>
            <a:r>
              <a:rPr lang="en-IN" b="1" dirty="0"/>
              <a:t>Occupations are fixed</a:t>
            </a:r>
          </a:p>
          <a:p>
            <a:r>
              <a:rPr lang="en-IN" dirty="0"/>
              <a:t>Membership is </a:t>
            </a:r>
            <a:r>
              <a:rPr lang="en-IN" b="1" dirty="0"/>
              <a:t>fixed.no mobility</a:t>
            </a:r>
          </a:p>
          <a:p>
            <a:r>
              <a:rPr lang="en-IN" dirty="0"/>
              <a:t>Basis of caste is </a:t>
            </a:r>
            <a:r>
              <a:rPr lang="en-IN" b="1" dirty="0"/>
              <a:t>social</a:t>
            </a:r>
          </a:p>
          <a:p>
            <a:r>
              <a:rPr lang="en-IN" dirty="0"/>
              <a:t>Caste is </a:t>
            </a:r>
            <a:r>
              <a:rPr lang="en-IN" b="1" dirty="0"/>
              <a:t>endogamous</a:t>
            </a:r>
          </a:p>
          <a:p>
            <a:r>
              <a:rPr lang="en-IN" dirty="0"/>
              <a:t>Caste is a </a:t>
            </a:r>
            <a:r>
              <a:rPr lang="en-IN" b="1" dirty="0"/>
              <a:t>cultural institution</a:t>
            </a:r>
          </a:p>
        </p:txBody>
      </p:sp>
      <p:sp>
        <p:nvSpPr>
          <p:cNvPr id="4" name="Content Placeholder 3">
            <a:extLst>
              <a:ext uri="{FF2B5EF4-FFF2-40B4-BE49-F238E27FC236}">
                <a16:creationId xmlns:a16="http://schemas.microsoft.com/office/drawing/2014/main" id="{3829BD76-D660-AD06-410F-980A33DE53A2}"/>
              </a:ext>
            </a:extLst>
          </p:cNvPr>
          <p:cNvSpPr>
            <a:spLocks noGrp="1"/>
          </p:cNvSpPr>
          <p:nvPr>
            <p:ph sz="half" idx="2"/>
          </p:nvPr>
        </p:nvSpPr>
        <p:spPr/>
        <p:txBody>
          <a:bodyPr/>
          <a:lstStyle/>
          <a:p>
            <a:r>
              <a:rPr lang="en-IN" dirty="0"/>
              <a:t>Based on </a:t>
            </a:r>
            <a:r>
              <a:rPr lang="en-IN" b="1" dirty="0"/>
              <a:t>action</a:t>
            </a:r>
          </a:p>
          <a:p>
            <a:r>
              <a:rPr lang="en-IN" dirty="0"/>
              <a:t>Class is a </a:t>
            </a:r>
            <a:r>
              <a:rPr lang="en-IN" b="1" dirty="0"/>
              <a:t>open system</a:t>
            </a:r>
          </a:p>
          <a:p>
            <a:r>
              <a:rPr lang="en-IN" dirty="0"/>
              <a:t>Occupation are </a:t>
            </a:r>
            <a:r>
              <a:rPr lang="en-IN" b="1" dirty="0"/>
              <a:t>not fixed</a:t>
            </a:r>
          </a:p>
          <a:p>
            <a:r>
              <a:rPr lang="en-IN" dirty="0"/>
              <a:t>Membership is </a:t>
            </a:r>
            <a:r>
              <a:rPr lang="en-IN" b="1" dirty="0"/>
              <a:t>not fixed </a:t>
            </a:r>
            <a:r>
              <a:rPr lang="en-IN" dirty="0"/>
              <a:t>mobility is possible.</a:t>
            </a:r>
          </a:p>
          <a:p>
            <a:r>
              <a:rPr lang="en-IN" dirty="0"/>
              <a:t>Not strictly endogamous</a:t>
            </a:r>
          </a:p>
          <a:p>
            <a:r>
              <a:rPr lang="en-IN" dirty="0"/>
              <a:t>Basis of class is economic</a:t>
            </a:r>
          </a:p>
          <a:p>
            <a:pPr marL="0" indent="0">
              <a:buNone/>
            </a:pPr>
            <a:endParaRPr lang="en-IN" dirty="0"/>
          </a:p>
          <a:p>
            <a:endParaRPr lang="en-IN" dirty="0"/>
          </a:p>
        </p:txBody>
      </p:sp>
    </p:spTree>
    <p:extLst>
      <p:ext uri="{BB962C8B-B14F-4D97-AF65-F5344CB8AC3E}">
        <p14:creationId xmlns:p14="http://schemas.microsoft.com/office/powerpoint/2010/main" val="959229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EBEF016-3EED-B5D4-5E51-B970D353050C}"/>
              </a:ext>
            </a:extLst>
          </p:cNvPr>
          <p:cNvSpPr txBox="1"/>
          <p:nvPr/>
        </p:nvSpPr>
        <p:spPr>
          <a:xfrm>
            <a:off x="2964581" y="1992429"/>
            <a:ext cx="4591251" cy="1323439"/>
          </a:xfrm>
          <a:prstGeom prst="rect">
            <a:avLst/>
          </a:prstGeom>
          <a:noFill/>
        </p:spPr>
        <p:txBody>
          <a:bodyPr wrap="square" rtlCol="0">
            <a:spAutoFit/>
          </a:bodyPr>
          <a:lstStyle/>
          <a:p>
            <a:r>
              <a:rPr lang="en-IN" sz="8000" dirty="0">
                <a:solidFill>
                  <a:srgbClr val="C00000"/>
                </a:solidFill>
              </a:rPr>
              <a:t>TRIBE</a:t>
            </a:r>
          </a:p>
        </p:txBody>
      </p:sp>
    </p:spTree>
    <p:extLst>
      <p:ext uri="{BB962C8B-B14F-4D97-AF65-F5344CB8AC3E}">
        <p14:creationId xmlns:p14="http://schemas.microsoft.com/office/powerpoint/2010/main" val="18858377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B1BEEA-0F46-FCCF-DDC4-91A43FF9269C}"/>
              </a:ext>
            </a:extLst>
          </p:cNvPr>
          <p:cNvSpPr>
            <a:spLocks noGrp="1"/>
          </p:cNvSpPr>
          <p:nvPr>
            <p:ph type="title"/>
          </p:nvPr>
        </p:nvSpPr>
        <p:spPr/>
        <p:txBody>
          <a:bodyPr/>
          <a:lstStyle/>
          <a:p>
            <a:br>
              <a:rPr lang="en-IN" dirty="0"/>
            </a:br>
            <a:endParaRPr lang="en-IN" dirty="0"/>
          </a:p>
        </p:txBody>
      </p:sp>
      <p:sp>
        <p:nvSpPr>
          <p:cNvPr id="3" name="Content Placeholder 2">
            <a:extLst>
              <a:ext uri="{FF2B5EF4-FFF2-40B4-BE49-F238E27FC236}">
                <a16:creationId xmlns:a16="http://schemas.microsoft.com/office/drawing/2014/main" id="{A8A76CA1-2423-3523-D57E-03E68AFD4EA4}"/>
              </a:ext>
            </a:extLst>
          </p:cNvPr>
          <p:cNvSpPr>
            <a:spLocks noGrp="1"/>
          </p:cNvSpPr>
          <p:nvPr>
            <p:ph idx="1"/>
          </p:nvPr>
        </p:nvSpPr>
        <p:spPr>
          <a:xfrm>
            <a:off x="471638" y="673768"/>
            <a:ext cx="10882162" cy="5503195"/>
          </a:xfrm>
        </p:spPr>
        <p:txBody>
          <a:bodyPr>
            <a:normAutofit fontScale="85000" lnSpcReduction="20000"/>
          </a:bodyPr>
          <a:lstStyle/>
          <a:p>
            <a:r>
              <a:rPr lang="en-US" sz="1800" dirty="0"/>
              <a:t>The word </a:t>
            </a:r>
            <a:r>
              <a:rPr lang="en-US" sz="2200" b="1" dirty="0">
                <a:solidFill>
                  <a:srgbClr val="C00000"/>
                </a:solidFill>
              </a:rPr>
              <a:t>"tribe</a:t>
            </a:r>
            <a:r>
              <a:rPr lang="en-US" sz="1800" dirty="0"/>
              <a:t>" comes from </a:t>
            </a:r>
            <a:r>
              <a:rPr lang="en-US" sz="2400" b="1" dirty="0" err="1">
                <a:solidFill>
                  <a:srgbClr val="C00000"/>
                </a:solidFill>
              </a:rPr>
              <a:t>Tribus</a:t>
            </a:r>
            <a:r>
              <a:rPr lang="en-US" sz="1800" b="1" dirty="0"/>
              <a:t>, </a:t>
            </a:r>
            <a:r>
              <a:rPr lang="en-US" sz="1800" dirty="0"/>
              <a:t>which is a Latin word that means "a group</a:t>
            </a:r>
            <a:r>
              <a:rPr lang="en-US" dirty="0"/>
              <a:t>.</a:t>
            </a:r>
          </a:p>
          <a:p>
            <a:pPr marL="0" indent="0">
              <a:buNone/>
            </a:pPr>
            <a:r>
              <a:rPr lang="en-US" dirty="0" err="1">
                <a:solidFill>
                  <a:srgbClr val="C00000"/>
                </a:solidFill>
              </a:rPr>
              <a:t>Definations</a:t>
            </a:r>
            <a:endParaRPr lang="en-US" dirty="0">
              <a:solidFill>
                <a:srgbClr val="C00000"/>
              </a:solidFill>
            </a:endParaRPr>
          </a:p>
          <a:p>
            <a:pPr marL="0" indent="0">
              <a:buNone/>
            </a:pPr>
            <a:r>
              <a:rPr lang="en-US" sz="2400" dirty="0">
                <a:solidFill>
                  <a:srgbClr val="C00000"/>
                </a:solidFill>
              </a:rPr>
              <a:t> Imperial Gazetteer of India</a:t>
            </a:r>
          </a:p>
          <a:p>
            <a:pPr marL="0" indent="0">
              <a:buNone/>
            </a:pPr>
            <a:r>
              <a:rPr lang="en-US" sz="2400" dirty="0">
                <a:solidFill>
                  <a:srgbClr val="C00000"/>
                </a:solidFill>
              </a:rPr>
              <a:t> </a:t>
            </a:r>
            <a:r>
              <a:rPr lang="en-US" sz="2000" dirty="0">
                <a:solidFill>
                  <a:srgbClr val="C00000"/>
                </a:solidFill>
              </a:rPr>
              <a:t> </a:t>
            </a:r>
            <a:r>
              <a:rPr lang="en-US" sz="2000" dirty="0"/>
              <a:t> A tribe is a collection of families bearing a common name, speaking a common dialect, occupying or professing to occupy a common territory and is not usually endogamous though originally it might have been so.</a:t>
            </a:r>
          </a:p>
          <a:p>
            <a:pPr marL="0" indent="0">
              <a:buNone/>
            </a:pPr>
            <a:r>
              <a:rPr lang="en-US" sz="2400" dirty="0">
                <a:solidFill>
                  <a:srgbClr val="C00000"/>
                </a:solidFill>
              </a:rPr>
              <a:t>Oxford Dictionary</a:t>
            </a:r>
          </a:p>
          <a:p>
            <a:pPr marL="0" indent="0">
              <a:buNone/>
            </a:pPr>
            <a:r>
              <a:rPr lang="en-US" sz="2400" dirty="0">
                <a:solidFill>
                  <a:srgbClr val="C00000"/>
                </a:solidFill>
              </a:rPr>
              <a:t> </a:t>
            </a:r>
            <a:r>
              <a:rPr lang="en-US" sz="2000" dirty="0"/>
              <a:t>"A tribe is a group of people in a primitive or barbarous stage of development acknowledging the authority of a chief and usually regarding themselves as having a common ancestor.</a:t>
            </a:r>
          </a:p>
          <a:p>
            <a:pPr marL="0" indent="0">
              <a:buNone/>
            </a:pPr>
            <a:r>
              <a:rPr lang="en-US" sz="2400" dirty="0">
                <a:solidFill>
                  <a:srgbClr val="C00000"/>
                </a:solidFill>
              </a:rPr>
              <a:t>D.N Majumdar </a:t>
            </a:r>
          </a:p>
          <a:p>
            <a:pPr marL="0" indent="0">
              <a:buNone/>
            </a:pPr>
            <a:r>
              <a:rPr lang="en-US" sz="2000" dirty="0"/>
              <a:t>Defines tribe as a social group with territorial affiliation, endogamous with no specialization of functions ruled by tribal officers hereditary or otherwise, united in language or dialect recognizing social distance with other tribes or castes.</a:t>
            </a:r>
          </a:p>
          <a:p>
            <a:pPr marL="0" indent="0">
              <a:buNone/>
            </a:pPr>
            <a:r>
              <a:rPr lang="en-US" sz="2400" dirty="0">
                <a:solidFill>
                  <a:srgbClr val="C00000"/>
                </a:solidFill>
              </a:rPr>
              <a:t>Ralph Linton </a:t>
            </a:r>
          </a:p>
          <a:p>
            <a:pPr marL="0" indent="0">
              <a:buNone/>
            </a:pPr>
            <a:r>
              <a:rPr lang="en-US" sz="2000" dirty="0"/>
              <a:t>Tribe is a group of bands occupying a contiguous territory or territories and having a feeling of unity deriving from numerous similarities in a culture  ,frequent contacts and a certain community of interests.</a:t>
            </a:r>
          </a:p>
        </p:txBody>
      </p:sp>
    </p:spTree>
    <p:extLst>
      <p:ext uri="{BB962C8B-B14F-4D97-AF65-F5344CB8AC3E}">
        <p14:creationId xmlns:p14="http://schemas.microsoft.com/office/powerpoint/2010/main" val="12983338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EE88500-DE19-47F7-DC45-2C017D7C2B14}"/>
              </a:ext>
            </a:extLst>
          </p:cNvPr>
          <p:cNvSpPr txBox="1"/>
          <p:nvPr/>
        </p:nvSpPr>
        <p:spPr>
          <a:xfrm>
            <a:off x="67377" y="0"/>
            <a:ext cx="11309684" cy="6617196"/>
          </a:xfrm>
          <a:prstGeom prst="rect">
            <a:avLst/>
          </a:prstGeom>
          <a:noFill/>
        </p:spPr>
        <p:txBody>
          <a:bodyPr wrap="square" rtlCol="0">
            <a:spAutoFit/>
          </a:bodyPr>
          <a:lstStyle/>
          <a:p>
            <a:r>
              <a:rPr lang="en-IN" sz="2400" b="1" dirty="0">
                <a:solidFill>
                  <a:srgbClr val="C00000"/>
                </a:solidFill>
              </a:rPr>
              <a:t>Characteristic features of tribes in India</a:t>
            </a:r>
          </a:p>
          <a:p>
            <a:r>
              <a:rPr lang="en-US" sz="2000" b="1" u="sng" dirty="0">
                <a:solidFill>
                  <a:srgbClr val="C00000"/>
                </a:solidFill>
              </a:rPr>
              <a:t>Definite Common Topography</a:t>
            </a:r>
            <a:r>
              <a:rPr lang="en-US" sz="2000" u="sng" dirty="0"/>
              <a:t>:</a:t>
            </a:r>
          </a:p>
          <a:p>
            <a:r>
              <a:rPr lang="en-US" sz="2000" dirty="0"/>
              <a:t>Tribal people live within a definite topography and it is a common place for all the members of a particular tribe occupying that region.</a:t>
            </a:r>
          </a:p>
          <a:p>
            <a:r>
              <a:rPr lang="en-IN" sz="2000" b="1" u="sng" dirty="0">
                <a:solidFill>
                  <a:srgbClr val="C00000"/>
                </a:solidFill>
              </a:rPr>
              <a:t>Sense of Unity</a:t>
            </a:r>
          </a:p>
          <a:p>
            <a:r>
              <a:rPr lang="en-US" sz="2000" dirty="0"/>
              <a:t>Sense of unity is an invariable necessity for a true tribal life. The very existence of a tribe depends upon the tribal’s sense of unity during the times of peace and war.</a:t>
            </a:r>
          </a:p>
          <a:p>
            <a:r>
              <a:rPr lang="en-IN" sz="2000" b="1" u="sng" dirty="0">
                <a:solidFill>
                  <a:srgbClr val="C00000"/>
                </a:solidFill>
              </a:rPr>
              <a:t>Endogamous Grou</a:t>
            </a:r>
            <a:r>
              <a:rPr lang="en-IN" sz="2000" b="1" dirty="0">
                <a:solidFill>
                  <a:srgbClr val="C00000"/>
                </a:solidFill>
              </a:rPr>
              <a:t>p</a:t>
            </a:r>
          </a:p>
          <a:p>
            <a:r>
              <a:rPr lang="en-US" sz="2000" dirty="0"/>
              <a:t>Tribal people generally do not marry outside their tribe and marriage within the tribe is highly appreciated and much applauded.</a:t>
            </a:r>
          </a:p>
          <a:p>
            <a:r>
              <a:rPr lang="en-IN" sz="2000" b="1" u="sng" dirty="0">
                <a:solidFill>
                  <a:srgbClr val="C00000"/>
                </a:solidFill>
              </a:rPr>
              <a:t>Common Dialect</a:t>
            </a:r>
          </a:p>
          <a:p>
            <a:r>
              <a:rPr lang="en-US" sz="2000" dirty="0"/>
              <a:t>Members of a tribe exchange their views in a common dialect. This element further strengthens their sense of unity.</a:t>
            </a:r>
          </a:p>
          <a:p>
            <a:r>
              <a:rPr lang="en-US" sz="2000" b="1" u="sng" dirty="0">
                <a:solidFill>
                  <a:srgbClr val="C00000"/>
                </a:solidFill>
              </a:rPr>
              <a:t>Ties of Blood-relationship</a:t>
            </a:r>
          </a:p>
          <a:p>
            <a:r>
              <a:rPr lang="en-US" sz="2000" dirty="0"/>
              <a:t>Blood-relation is the greatest bond and most powerful force inculcating sense of unity among the tribals.</a:t>
            </a:r>
          </a:p>
          <a:p>
            <a:r>
              <a:rPr lang="en-US" sz="2000" b="1" u="sng" dirty="0">
                <a:solidFill>
                  <a:srgbClr val="C00000"/>
                </a:solidFill>
              </a:rPr>
              <a:t>Protection Awareness</a:t>
            </a:r>
          </a:p>
          <a:p>
            <a:r>
              <a:rPr lang="en-US" sz="2000" dirty="0"/>
              <a:t>Tribal people always need protection from intrusion and infiltration and for this a single political authority is established and all the powers are vested in this authority. </a:t>
            </a:r>
          </a:p>
          <a:p>
            <a:r>
              <a:rPr lang="en-US" sz="2000" b="1" u="sng" dirty="0">
                <a:solidFill>
                  <a:srgbClr val="C00000"/>
                </a:solidFill>
              </a:rPr>
              <a:t>Distinct Political Organization</a:t>
            </a:r>
            <a:endParaRPr lang="en-US" sz="2000" b="1" u="sng" dirty="0"/>
          </a:p>
          <a:p>
            <a:r>
              <a:rPr lang="en-US" sz="2000" dirty="0"/>
              <a:t>Every tribe has its own distinct political </a:t>
            </a:r>
            <a:r>
              <a:rPr lang="en-US" sz="2000" dirty="0" err="1"/>
              <a:t>organisation</a:t>
            </a:r>
            <a:r>
              <a:rPr lang="en-US" sz="2000" dirty="0"/>
              <a:t> which looks after the interests of tribal people. The whole political authority lies in the hands of a tribal chief</a:t>
            </a:r>
            <a:endParaRPr lang="en-IN" sz="2000" dirty="0"/>
          </a:p>
        </p:txBody>
      </p:sp>
    </p:spTree>
    <p:extLst>
      <p:ext uri="{BB962C8B-B14F-4D97-AF65-F5344CB8AC3E}">
        <p14:creationId xmlns:p14="http://schemas.microsoft.com/office/powerpoint/2010/main" val="41528527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8CC0B7D-4B53-AB0F-44C7-439CDD9B8AA3}"/>
              </a:ext>
            </a:extLst>
          </p:cNvPr>
          <p:cNvSpPr txBox="1"/>
          <p:nvPr/>
        </p:nvSpPr>
        <p:spPr>
          <a:xfrm flipH="1">
            <a:off x="308008" y="394636"/>
            <a:ext cx="9386249" cy="3785652"/>
          </a:xfrm>
          <a:prstGeom prst="rect">
            <a:avLst/>
          </a:prstGeom>
          <a:noFill/>
        </p:spPr>
        <p:txBody>
          <a:bodyPr wrap="square" rtlCol="0">
            <a:spAutoFit/>
          </a:bodyPr>
          <a:lstStyle/>
          <a:p>
            <a:r>
              <a:rPr lang="en-IN" sz="2000" b="1" u="sng" dirty="0">
                <a:solidFill>
                  <a:srgbClr val="C00000"/>
                </a:solidFill>
              </a:rPr>
              <a:t>Common Culture</a:t>
            </a:r>
          </a:p>
          <a:p>
            <a:r>
              <a:rPr lang="en-US" sz="2000" dirty="0"/>
              <a:t>Common culture of a tribe springs out from the sense of unity, common language, common religion, common political </a:t>
            </a:r>
            <a:r>
              <a:rPr lang="en-US" sz="2000" dirty="0" err="1"/>
              <a:t>organisation</a:t>
            </a:r>
            <a:r>
              <a:rPr lang="en-US" sz="2000" dirty="0"/>
              <a:t>. Common culture produces a life of homogeneity among the tribals.</a:t>
            </a:r>
          </a:p>
          <a:p>
            <a:r>
              <a:rPr lang="en-US" sz="2000" b="1" u="sng" dirty="0">
                <a:solidFill>
                  <a:srgbClr val="C00000"/>
                </a:solidFill>
              </a:rPr>
              <a:t>Importance of Kinship</a:t>
            </a:r>
            <a:endParaRPr lang="en-US" sz="2000" u="sng" dirty="0"/>
          </a:p>
          <a:p>
            <a:r>
              <a:rPr lang="en-US" sz="2000" dirty="0"/>
              <a:t>Kinship forms the basis of tribal social organization. Most tribes are divided into exogamous clans and lineages. </a:t>
            </a:r>
          </a:p>
          <a:p>
            <a:r>
              <a:rPr lang="en-US" sz="2000" b="1" u="sng" dirty="0">
                <a:solidFill>
                  <a:srgbClr val="C00000"/>
                </a:solidFill>
              </a:rPr>
              <a:t>Egalitarian Values</a:t>
            </a:r>
            <a:endParaRPr lang="en-US" sz="2000" b="1" u="sng" dirty="0"/>
          </a:p>
          <a:p>
            <a:r>
              <a:rPr lang="en-US" sz="2000" dirty="0"/>
              <a:t>The tribal social organization is based on the egalitarian principle. Thus there are no institutionalized inequalities like the caste system or sex based inequalities. </a:t>
            </a:r>
          </a:p>
          <a:p>
            <a:r>
              <a:rPr lang="en-US" sz="2000" b="1" u="sng" dirty="0">
                <a:solidFill>
                  <a:srgbClr val="C00000"/>
                </a:solidFill>
              </a:rPr>
              <a:t>Rudimentary type of Religion</a:t>
            </a:r>
          </a:p>
          <a:p>
            <a:r>
              <a:rPr lang="en-US" sz="2000" dirty="0"/>
              <a:t>Tribes believe in certain myths and a rudimentary type of religion.</a:t>
            </a:r>
            <a:endParaRPr lang="en-IN" sz="2000" dirty="0"/>
          </a:p>
        </p:txBody>
      </p:sp>
    </p:spTree>
    <p:extLst>
      <p:ext uri="{BB962C8B-B14F-4D97-AF65-F5344CB8AC3E}">
        <p14:creationId xmlns:p14="http://schemas.microsoft.com/office/powerpoint/2010/main" val="39717306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D3867AB-4B42-447E-4F31-33A76223853B}"/>
              </a:ext>
            </a:extLst>
          </p:cNvPr>
          <p:cNvSpPr txBox="1"/>
          <p:nvPr/>
        </p:nvSpPr>
        <p:spPr>
          <a:xfrm>
            <a:off x="259882" y="365761"/>
            <a:ext cx="10607723" cy="6524863"/>
          </a:xfrm>
          <a:prstGeom prst="rect">
            <a:avLst/>
          </a:prstGeom>
          <a:noFill/>
        </p:spPr>
        <p:txBody>
          <a:bodyPr wrap="square" rtlCol="0">
            <a:spAutoFit/>
          </a:bodyPr>
          <a:lstStyle/>
          <a:p>
            <a:r>
              <a:rPr lang="en-US" sz="2400" b="1" u="sng" dirty="0">
                <a:solidFill>
                  <a:srgbClr val="C00000"/>
                </a:solidFill>
              </a:rPr>
              <a:t>Tribal Population in India</a:t>
            </a:r>
          </a:p>
          <a:p>
            <a:r>
              <a:rPr lang="en-US" sz="2000" dirty="0"/>
              <a:t>The tribal population is scattered all across the Indian mainland- in nearly all the states and union territories, in several pockets. </a:t>
            </a:r>
          </a:p>
          <a:p>
            <a:pPr marL="285750" indent="-285750">
              <a:buFont typeface="Arial" panose="020B0604020202020204" pitchFamily="34" charset="0"/>
              <a:buChar char="•"/>
            </a:pPr>
            <a:r>
              <a:rPr lang="en-US" sz="2000" dirty="0"/>
              <a:t>The places with maximum tribal settlements are</a:t>
            </a:r>
          </a:p>
          <a:p>
            <a:r>
              <a:rPr lang="en-US" sz="2000" dirty="0"/>
              <a:t>  </a:t>
            </a:r>
            <a:r>
              <a:rPr lang="en-US" sz="2000" b="1" dirty="0">
                <a:solidFill>
                  <a:srgbClr val="002060"/>
                </a:solidFill>
              </a:rPr>
              <a:t>Mizoram (94.4% of the population),</a:t>
            </a:r>
          </a:p>
          <a:p>
            <a:r>
              <a:rPr lang="en-US" sz="2000" b="1" dirty="0">
                <a:solidFill>
                  <a:srgbClr val="002060"/>
                </a:solidFill>
              </a:rPr>
              <a:t>  Lakshadweep (94%), </a:t>
            </a:r>
          </a:p>
          <a:p>
            <a:r>
              <a:rPr lang="en-US" sz="2000" b="1" dirty="0">
                <a:solidFill>
                  <a:srgbClr val="002060"/>
                </a:solidFill>
              </a:rPr>
              <a:t> Meghalaya (86.1%), </a:t>
            </a:r>
          </a:p>
          <a:p>
            <a:r>
              <a:rPr lang="en-US" sz="2000" b="1" dirty="0">
                <a:solidFill>
                  <a:srgbClr val="002060"/>
                </a:solidFill>
              </a:rPr>
              <a:t>  Nagaland (86.5%).</a:t>
            </a:r>
          </a:p>
          <a:p>
            <a:pPr marL="285750" indent="-285750">
              <a:buFont typeface="Arial" panose="020B0604020202020204" pitchFamily="34" charset="0"/>
              <a:buChar char="•"/>
            </a:pPr>
            <a:r>
              <a:rPr lang="en-US" sz="2000" dirty="0"/>
              <a:t> Madhya Pradesh, Orissa, Maharashtra, Rajasthan, Chhattisgarh, Assam and West Bengal, too, have important tribal settlements. With a broader view, the scheduled tribes make </a:t>
            </a:r>
            <a:r>
              <a:rPr lang="en-US" sz="2000" dirty="0">
                <a:solidFill>
                  <a:srgbClr val="0070C0"/>
                </a:solidFill>
              </a:rPr>
              <a:t>up 8.6% of the total population in India.</a:t>
            </a:r>
          </a:p>
          <a:p>
            <a:pPr marL="285750" indent="-285750">
              <a:buFont typeface="Arial" panose="020B0604020202020204" pitchFamily="34" charset="0"/>
              <a:buChar char="•"/>
            </a:pPr>
            <a:r>
              <a:rPr lang="en-US" sz="2000" dirty="0"/>
              <a:t>The most commonly known tribes of India are </a:t>
            </a:r>
            <a:r>
              <a:rPr lang="en-US" sz="2000" dirty="0" err="1">
                <a:solidFill>
                  <a:srgbClr val="0070C0"/>
                </a:solidFill>
              </a:rPr>
              <a:t>Gonds</a:t>
            </a:r>
            <a:r>
              <a:rPr lang="en-US" sz="2000" dirty="0">
                <a:solidFill>
                  <a:srgbClr val="0070C0"/>
                </a:solidFill>
              </a:rPr>
              <a:t>, </a:t>
            </a:r>
            <a:r>
              <a:rPr lang="en-US" sz="2000" dirty="0" err="1">
                <a:solidFill>
                  <a:srgbClr val="0070C0"/>
                </a:solidFill>
              </a:rPr>
              <a:t>Bhils</a:t>
            </a:r>
            <a:r>
              <a:rPr lang="en-US" sz="2000" dirty="0">
                <a:solidFill>
                  <a:srgbClr val="0070C0"/>
                </a:solidFill>
              </a:rPr>
              <a:t> (or </a:t>
            </a:r>
            <a:r>
              <a:rPr lang="en-US" sz="2000" dirty="0" err="1">
                <a:solidFill>
                  <a:srgbClr val="0070C0"/>
                </a:solidFill>
              </a:rPr>
              <a:t>Bheels</a:t>
            </a:r>
            <a:r>
              <a:rPr lang="en-US" sz="2000" dirty="0">
                <a:solidFill>
                  <a:srgbClr val="0070C0"/>
                </a:solidFill>
              </a:rPr>
              <a:t>), Santhal, Munda, Khasi, Garo, Angami, Bhutia, </a:t>
            </a:r>
            <a:r>
              <a:rPr lang="en-US" sz="2000" dirty="0" err="1">
                <a:solidFill>
                  <a:srgbClr val="0070C0"/>
                </a:solidFill>
              </a:rPr>
              <a:t>Chenchu</a:t>
            </a:r>
            <a:r>
              <a:rPr lang="en-US" sz="2000" dirty="0">
                <a:solidFill>
                  <a:srgbClr val="0070C0"/>
                </a:solidFill>
              </a:rPr>
              <a:t>, </a:t>
            </a:r>
            <a:r>
              <a:rPr lang="en-US" sz="2000" dirty="0" err="1">
                <a:solidFill>
                  <a:srgbClr val="0070C0"/>
                </a:solidFill>
              </a:rPr>
              <a:t>Kodaba</a:t>
            </a:r>
            <a:r>
              <a:rPr lang="en-US" sz="2000" dirty="0">
                <a:solidFill>
                  <a:srgbClr val="0070C0"/>
                </a:solidFill>
              </a:rPr>
              <a:t>, and the Great Andamanese Tribes.</a:t>
            </a:r>
          </a:p>
          <a:p>
            <a:pPr marL="285750" indent="-285750">
              <a:buFont typeface="Arial" panose="020B0604020202020204" pitchFamily="34" charset="0"/>
              <a:buChar char="•"/>
            </a:pPr>
            <a:r>
              <a:rPr lang="en-US" sz="2000" dirty="0"/>
              <a:t>Of all these tribes, the </a:t>
            </a:r>
            <a:r>
              <a:rPr lang="en-US" sz="2000" b="1" dirty="0"/>
              <a:t>Bhil tribal group, as per the 2011 census, is the largest tribe in India.</a:t>
            </a:r>
            <a:r>
              <a:rPr lang="en-US" sz="2000" dirty="0"/>
              <a:t> It constitutes a staggering 38% of the country’s total scheduled tribal population.</a:t>
            </a:r>
          </a:p>
          <a:p>
            <a:r>
              <a:rPr lang="en-US" sz="2000" dirty="0"/>
              <a:t>      The tribe has its </a:t>
            </a:r>
            <a:r>
              <a:rPr lang="en-US" sz="2000" dirty="0">
                <a:solidFill>
                  <a:srgbClr val="FF0000"/>
                </a:solidFill>
              </a:rPr>
              <a:t>roots in Maharashtra, Chhattisgarh, parts of Gujarat, Rajasthan, a</a:t>
            </a:r>
            <a:r>
              <a:rPr lang="en-US" sz="2000" dirty="0"/>
              <a:t>nd even          some parts of Tripura, making it the biggest tribe in India.</a:t>
            </a:r>
          </a:p>
          <a:p>
            <a:pPr marL="285750" indent="-285750">
              <a:buFont typeface="Arial" panose="020B0604020202020204" pitchFamily="34" charset="0"/>
              <a:buChar char="•"/>
            </a:pPr>
            <a:r>
              <a:rPr lang="en-US" sz="2000" b="1" dirty="0"/>
              <a:t>The Gond tribe is second only to the </a:t>
            </a:r>
            <a:r>
              <a:rPr lang="en-US" sz="2000" b="1" dirty="0" err="1"/>
              <a:t>Bhils</a:t>
            </a:r>
            <a:r>
              <a:rPr lang="en-US" sz="2000" b="1" dirty="0"/>
              <a:t> in terms of population size</a:t>
            </a:r>
            <a:r>
              <a:rPr lang="en-US" sz="2000" dirty="0"/>
              <a:t>.(</a:t>
            </a:r>
            <a:r>
              <a:rPr lang="en-US" sz="2000" dirty="0">
                <a:solidFill>
                  <a:srgbClr val="FF0000"/>
                </a:solidFill>
              </a:rPr>
              <a:t>Andhra Pradesh, Telangana, Maharashtra, Bihar, and Orissa.)</a:t>
            </a:r>
          </a:p>
          <a:p>
            <a:endParaRPr lang="en-US" sz="2000" dirty="0">
              <a:solidFill>
                <a:srgbClr val="FF0000"/>
              </a:solidFill>
            </a:endParaRPr>
          </a:p>
          <a:p>
            <a:endParaRPr lang="en-IN" dirty="0"/>
          </a:p>
        </p:txBody>
      </p:sp>
    </p:spTree>
    <p:extLst>
      <p:ext uri="{BB962C8B-B14F-4D97-AF65-F5344CB8AC3E}">
        <p14:creationId xmlns:p14="http://schemas.microsoft.com/office/powerpoint/2010/main" val="41910395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8FC72B3-141B-3201-BDDC-068F1ADFF56F}"/>
              </a:ext>
            </a:extLst>
          </p:cNvPr>
          <p:cNvSpPr txBox="1"/>
          <p:nvPr/>
        </p:nvSpPr>
        <p:spPr>
          <a:xfrm>
            <a:off x="631179" y="1722863"/>
            <a:ext cx="8514843" cy="3785652"/>
          </a:xfrm>
          <a:prstGeom prst="rect">
            <a:avLst/>
          </a:prstGeom>
          <a:noFill/>
        </p:spPr>
        <p:txBody>
          <a:bodyPr wrap="square">
            <a:spAutoFit/>
          </a:bodyPr>
          <a:lstStyle/>
          <a:p>
            <a:r>
              <a:rPr lang="en-IN" sz="2400" b="1" dirty="0">
                <a:solidFill>
                  <a:srgbClr val="FF0000"/>
                </a:solidFill>
              </a:rPr>
              <a:t>Some of the tribes of Himachal Pradesh are:</a:t>
            </a:r>
          </a:p>
          <a:p>
            <a:endParaRPr lang="en-IN" sz="2400" b="1" dirty="0"/>
          </a:p>
          <a:p>
            <a:pPr marL="342900" indent="-342900">
              <a:buFont typeface="Arial" panose="020B0604020202020204" pitchFamily="34" charset="0"/>
              <a:buChar char="•"/>
            </a:pPr>
            <a:r>
              <a:rPr lang="en-IN" sz="2400" dirty="0"/>
              <a:t>Bhot, Bodh</a:t>
            </a:r>
          </a:p>
          <a:p>
            <a:pPr marL="342900" indent="-342900">
              <a:buFont typeface="Arial" panose="020B0604020202020204" pitchFamily="34" charset="0"/>
              <a:buChar char="•"/>
            </a:pPr>
            <a:r>
              <a:rPr lang="en-IN" sz="2400" dirty="0"/>
              <a:t>Gaddi </a:t>
            </a:r>
          </a:p>
          <a:p>
            <a:pPr marL="342900" indent="-342900">
              <a:buFont typeface="Arial" panose="020B0604020202020204" pitchFamily="34" charset="0"/>
              <a:buChar char="•"/>
            </a:pPr>
            <a:r>
              <a:rPr lang="en-IN" sz="2400" dirty="0"/>
              <a:t>Gujjar</a:t>
            </a:r>
          </a:p>
          <a:p>
            <a:pPr marL="342900" indent="-342900">
              <a:buFont typeface="Arial" panose="020B0604020202020204" pitchFamily="34" charset="0"/>
              <a:buChar char="•"/>
            </a:pPr>
            <a:r>
              <a:rPr lang="en-IN" sz="2400" dirty="0"/>
              <a:t>Jad, Lamba, Khampa</a:t>
            </a:r>
          </a:p>
          <a:p>
            <a:pPr marL="342900" indent="-342900">
              <a:buFont typeface="Arial" panose="020B0604020202020204" pitchFamily="34" charset="0"/>
              <a:buChar char="•"/>
            </a:pPr>
            <a:r>
              <a:rPr lang="en-IN" sz="2400" dirty="0"/>
              <a:t>Kanaura, Kinnara</a:t>
            </a:r>
          </a:p>
          <a:p>
            <a:pPr marL="342900" indent="-342900">
              <a:buFont typeface="Arial" panose="020B0604020202020204" pitchFamily="34" charset="0"/>
              <a:buChar char="•"/>
            </a:pPr>
            <a:r>
              <a:rPr lang="en-IN" sz="2400" dirty="0"/>
              <a:t>Lahaul</a:t>
            </a:r>
          </a:p>
          <a:p>
            <a:pPr marL="342900" indent="-342900">
              <a:buFont typeface="Arial" panose="020B0604020202020204" pitchFamily="34" charset="0"/>
              <a:buChar char="•"/>
            </a:pPr>
            <a:r>
              <a:rPr lang="en-IN" sz="2400" dirty="0"/>
              <a:t>Pangwala</a:t>
            </a:r>
          </a:p>
          <a:p>
            <a:pPr marL="342900" indent="-342900">
              <a:buFont typeface="Arial" panose="020B0604020202020204" pitchFamily="34" charset="0"/>
              <a:buChar char="•"/>
            </a:pPr>
            <a:r>
              <a:rPr lang="en-IN" sz="2400" dirty="0"/>
              <a:t>Swangla</a:t>
            </a:r>
          </a:p>
        </p:txBody>
      </p:sp>
    </p:spTree>
    <p:extLst>
      <p:ext uri="{BB962C8B-B14F-4D97-AF65-F5344CB8AC3E}">
        <p14:creationId xmlns:p14="http://schemas.microsoft.com/office/powerpoint/2010/main" val="36683334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AB7C22E-046B-34A2-B0CB-5C561F0760A5}"/>
              </a:ext>
            </a:extLst>
          </p:cNvPr>
          <p:cNvSpPr txBox="1"/>
          <p:nvPr/>
        </p:nvSpPr>
        <p:spPr>
          <a:xfrm>
            <a:off x="1212783" y="991402"/>
            <a:ext cx="4600876" cy="1107996"/>
          </a:xfrm>
          <a:prstGeom prst="rect">
            <a:avLst/>
          </a:prstGeom>
          <a:noFill/>
        </p:spPr>
        <p:txBody>
          <a:bodyPr wrap="square" rtlCol="0">
            <a:spAutoFit/>
          </a:bodyPr>
          <a:lstStyle/>
          <a:p>
            <a:r>
              <a:rPr lang="en-IN" sz="6600" dirty="0">
                <a:solidFill>
                  <a:srgbClr val="FF0000"/>
                </a:solidFill>
              </a:rPr>
              <a:t>Thank you</a:t>
            </a:r>
          </a:p>
        </p:txBody>
      </p:sp>
    </p:spTree>
    <p:extLst>
      <p:ext uri="{BB962C8B-B14F-4D97-AF65-F5344CB8AC3E}">
        <p14:creationId xmlns:p14="http://schemas.microsoft.com/office/powerpoint/2010/main" val="931301248"/>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emplate>Gallery</Template>
  <TotalTime>1428</TotalTime>
  <Words>2011</Words>
  <Application>Microsoft Office PowerPoint</Application>
  <PresentationFormat>Widescreen</PresentationFormat>
  <Paragraphs>158</Paragraphs>
  <Slides>17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Arial</vt:lpstr>
      <vt:lpstr>Calibri</vt:lpstr>
      <vt:lpstr>Gill Sans MT</vt:lpstr>
      <vt:lpstr>Gallery</vt:lpstr>
      <vt:lpstr>CASTE</vt:lpstr>
      <vt:lpstr>PowerPoint Presentation</vt:lpstr>
      <vt:lpstr>PowerPoint Presentation</vt:lpstr>
      <vt:lpstr>PowerPoint Presentation</vt:lpstr>
      <vt:lpstr>PowerPoint Presentation</vt:lpstr>
      <vt:lpstr>CLASS</vt:lpstr>
      <vt:lpstr>PowerPoint Presentation</vt:lpstr>
      <vt:lpstr>PowerPoint Presentation</vt:lpstr>
      <vt:lpstr>PowerPoint Presentation</vt:lpstr>
      <vt:lpstr>Caste                                        Class</vt:lpstr>
      <vt:lpstr>PowerPoint Presentation</vt:lpstr>
      <vt:lpstr> </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CASTE</dc:title>
  <dc:creator>Nandini Kanwar</dc:creator>
  <cp:lastModifiedBy>Nandini Kanwar</cp:lastModifiedBy>
  <cp:revision>7</cp:revision>
  <dcterms:created xsi:type="dcterms:W3CDTF">2022-07-06T07:30:38Z</dcterms:created>
  <dcterms:modified xsi:type="dcterms:W3CDTF">2022-07-21T15:15:57Z</dcterms:modified>
</cp:coreProperties>
</file>